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92" r:id="rId2"/>
    <p:sldId id="295" r:id="rId3"/>
    <p:sldId id="296" r:id="rId4"/>
    <p:sldId id="297" r:id="rId5"/>
    <p:sldId id="272" r:id="rId6"/>
    <p:sldId id="273" r:id="rId7"/>
    <p:sldId id="298" r:id="rId8"/>
    <p:sldId id="274" r:id="rId9"/>
    <p:sldId id="275" r:id="rId10"/>
    <p:sldId id="300" r:id="rId11"/>
    <p:sldId id="299" r:id="rId12"/>
    <p:sldId id="277" r:id="rId13"/>
    <p:sldId id="278" r:id="rId14"/>
    <p:sldId id="302" r:id="rId15"/>
    <p:sldId id="301" r:id="rId16"/>
    <p:sldId id="279" r:id="rId17"/>
    <p:sldId id="287" r:id="rId18"/>
    <p:sldId id="303" r:id="rId19"/>
    <p:sldId id="304" r:id="rId20"/>
    <p:sldId id="310" r:id="rId21"/>
    <p:sldId id="307" r:id="rId22"/>
    <p:sldId id="308" r:id="rId23"/>
    <p:sldId id="309" r:id="rId24"/>
    <p:sldId id="294" r:id="rId25"/>
    <p:sldId id="305" r:id="rId26"/>
    <p:sldId id="265" r:id="rId27"/>
    <p:sldId id="271" r:id="rId28"/>
    <p:sldId id="311" r:id="rId29"/>
    <p:sldId id="312" r:id="rId30"/>
    <p:sldId id="313" r:id="rId31"/>
    <p:sldId id="318" r:id="rId32"/>
    <p:sldId id="314" r:id="rId33"/>
    <p:sldId id="315" r:id="rId34"/>
    <p:sldId id="316" r:id="rId35"/>
    <p:sldId id="317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5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295FB-073F-41D1-B23D-F9A716B22654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0A144B-9EFB-4150-9DE8-0B25EDAC57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9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9BF921-F172-4412-B5B0-E9A5E0F389B1}" type="datetimeFigureOut">
              <a:rPr lang="en-US" smtClean="0"/>
              <a:t>9/13/2016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5F15CE-91C4-4313-A878-EBF900382C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395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Biochemistry </a:t>
            </a:r>
            <a:r>
              <a:rPr lang="en-US" smtClean="0"/>
              <a:t>Vocab</a:t>
            </a:r>
            <a:r>
              <a:rPr lang="en-US" baseline="0" smtClean="0"/>
              <a:t> Practice </a:t>
            </a:r>
            <a:r>
              <a:rPr lang="en-US" baseline="0" dirty="0" smtClean="0"/>
              <a:t>Quiz on </a:t>
            </a:r>
            <a:r>
              <a:rPr lang="en-US" baseline="0" dirty="0" err="1" smtClean="0"/>
              <a:t>Socrative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5F15CE-91C4-4313-A878-EBF900382C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767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EBF4BD-9741-4041-B1C0-C92DB58D4218}" type="datetimeFigureOut">
              <a:rPr lang="en-US" smtClean="0"/>
              <a:pPr/>
              <a:t>9/13/2016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CD271F-946D-452E-A950-CBC8AF881BE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Get a paper from the front and answer the warm-up questions at the top</a:t>
            </a:r>
            <a:endParaRPr lang="en-US" sz="32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334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Which element makes life possible?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difference between a monomer and a polymer?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carbohydrate monomer called?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carbohydrate polymer called?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lipid monomer called? (hint: we wrote down a few in our notes)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lipid polymer called? (hint: check video question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70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nucleic acid funn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88411"/>
            <a:ext cx="5334000" cy="6479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730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Proteins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85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lvl="0"/>
            <a:r>
              <a:rPr lang="en-US" dirty="0"/>
              <a:t>Proteins are made of </a:t>
            </a:r>
            <a:r>
              <a:rPr lang="en-US" sz="4000" b="1" u="sng" dirty="0" smtClean="0"/>
              <a:t>Amino Acids</a:t>
            </a:r>
            <a:endParaRPr lang="en-US" sz="2800" b="1" u="sng" dirty="0"/>
          </a:p>
          <a:p>
            <a:pPr lvl="1"/>
            <a:r>
              <a:rPr lang="en-US" dirty="0" smtClean="0"/>
              <a:t>Mostly made of carbon,  hydrogen, oxygen, and nitrogen. Other elements are found in side chains. </a:t>
            </a:r>
          </a:p>
          <a:p>
            <a:pPr lvl="1"/>
            <a:r>
              <a:rPr lang="en-US" dirty="0" smtClean="0"/>
              <a:t>These </a:t>
            </a:r>
            <a:r>
              <a:rPr lang="en-US" dirty="0"/>
              <a:t>are held together by a </a:t>
            </a:r>
            <a:r>
              <a:rPr lang="en-US" sz="3600" b="1" u="sng" dirty="0" smtClean="0"/>
              <a:t>Peptide Bond</a:t>
            </a:r>
            <a:endParaRPr lang="en-US" sz="2400" b="1" dirty="0"/>
          </a:p>
          <a:p>
            <a:pPr lvl="1"/>
            <a:r>
              <a:rPr lang="en-US" dirty="0"/>
              <a:t>When these form a chain it is called a </a:t>
            </a:r>
            <a:r>
              <a:rPr lang="en-US" sz="3200" b="1" u="sng" dirty="0" smtClean="0"/>
              <a:t>Polypeptide </a:t>
            </a:r>
            <a:endParaRPr lang="en-US" sz="2400" dirty="0"/>
          </a:p>
          <a:p>
            <a:pPr marL="914400" lvl="2" indent="0">
              <a:buNone/>
            </a:pPr>
            <a:r>
              <a:rPr lang="en-US" dirty="0" smtClean="0"/>
              <a:t>Their </a:t>
            </a:r>
            <a:r>
              <a:rPr lang="en-US" dirty="0"/>
              <a:t>shape determines its </a:t>
            </a:r>
            <a:r>
              <a:rPr lang="en-US" dirty="0" smtClean="0"/>
              <a:t>function (</a:t>
            </a:r>
            <a:r>
              <a:rPr lang="en-US" u="sng" dirty="0" smtClean="0"/>
              <a:t>what it does</a:t>
            </a:r>
            <a:r>
              <a:rPr lang="en-US" dirty="0" smtClean="0"/>
              <a:t>).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3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pic>
        <p:nvPicPr>
          <p:cNvPr id="4" name="Picture 3" descr="download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362200"/>
            <a:ext cx="4724400" cy="3352800"/>
          </a:xfrm>
          <a:prstGeom prst="rect">
            <a:avLst/>
          </a:prstGeom>
        </p:spPr>
      </p:pic>
      <p:pic>
        <p:nvPicPr>
          <p:cNvPr id="5" name="Picture 4" descr="http://www-3.unipv.it/webbio/anatcomp/freitas/2008-2009/protein_structure.jpg"/>
          <p:cNvPicPr/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4724400" y="1676400"/>
            <a:ext cx="4267201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76363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670" y="152400"/>
            <a:ext cx="9265921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049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amino ac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11" y="914400"/>
            <a:ext cx="9159240" cy="5964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22229" cy="9906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How many amino acids are there? 20 common, 22 total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2266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65063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Proteins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763000" cy="5440363"/>
          </a:xfrm>
        </p:spPr>
        <p:txBody>
          <a:bodyPr>
            <a:normAutofit lnSpcReduction="10000"/>
          </a:bodyPr>
          <a:lstStyle/>
          <a:p>
            <a:pPr lvl="0"/>
            <a:r>
              <a:rPr lang="en-US" dirty="0"/>
              <a:t>Monomer: </a:t>
            </a:r>
            <a:r>
              <a:rPr lang="en-US" sz="3900" b="1" u="sng" dirty="0" smtClean="0"/>
              <a:t>Amino Acids</a:t>
            </a:r>
            <a:endParaRPr lang="en-US" sz="2800" b="1" dirty="0"/>
          </a:p>
          <a:p>
            <a:pPr lvl="0"/>
            <a:r>
              <a:rPr lang="en-US" dirty="0"/>
              <a:t>Functions:</a:t>
            </a:r>
            <a:endParaRPr lang="en-US" sz="2800" dirty="0"/>
          </a:p>
          <a:p>
            <a:pPr lvl="1"/>
            <a:r>
              <a:rPr lang="en-US" sz="3900" b="1" u="sng" dirty="0" smtClean="0"/>
              <a:t>Structural</a:t>
            </a:r>
            <a:endParaRPr lang="en-US" sz="3500" b="1" u="sng" dirty="0"/>
          </a:p>
          <a:p>
            <a:pPr lvl="2"/>
            <a:r>
              <a:rPr lang="en-US" dirty="0"/>
              <a:t>Keratin</a:t>
            </a:r>
            <a:endParaRPr lang="en-US" sz="2000" dirty="0"/>
          </a:p>
          <a:p>
            <a:pPr lvl="2"/>
            <a:r>
              <a:rPr lang="en-US" dirty="0"/>
              <a:t>Collagen</a:t>
            </a:r>
            <a:endParaRPr lang="en-US" sz="2000" dirty="0"/>
          </a:p>
          <a:p>
            <a:pPr lvl="1"/>
            <a:r>
              <a:rPr lang="en-US" dirty="0"/>
              <a:t> </a:t>
            </a:r>
            <a:r>
              <a:rPr lang="en-US" u="sng" dirty="0"/>
              <a:t>	</a:t>
            </a:r>
            <a:r>
              <a:rPr lang="en-US" sz="3900" b="1" u="sng" dirty="0"/>
              <a:t> </a:t>
            </a:r>
            <a:r>
              <a:rPr lang="en-US" sz="3900" b="1" u="sng" dirty="0" smtClean="0"/>
              <a:t>Functional</a:t>
            </a:r>
            <a:endParaRPr lang="en-US" sz="2400" dirty="0"/>
          </a:p>
          <a:p>
            <a:pPr lvl="2"/>
            <a:r>
              <a:rPr lang="en-US" dirty="0"/>
              <a:t>Enzymes</a:t>
            </a:r>
            <a:endParaRPr lang="en-US" sz="2000" dirty="0"/>
          </a:p>
          <a:p>
            <a:pPr lvl="2"/>
            <a:r>
              <a:rPr lang="en-US" dirty="0"/>
              <a:t>Antibodies</a:t>
            </a:r>
            <a:endParaRPr lang="en-US" sz="2000" dirty="0"/>
          </a:p>
          <a:p>
            <a:pPr lvl="2"/>
            <a:r>
              <a:rPr lang="en-US" dirty="0"/>
              <a:t>Transport</a:t>
            </a:r>
            <a:endParaRPr lang="en-US" sz="2000" dirty="0"/>
          </a:p>
          <a:p>
            <a:pPr lvl="2"/>
            <a:r>
              <a:rPr lang="en-US" dirty="0"/>
              <a:t>Communication</a:t>
            </a:r>
            <a:endParaRPr lang="en-US" sz="2000" dirty="0"/>
          </a:p>
          <a:p>
            <a:pPr lvl="2"/>
            <a:r>
              <a:rPr lang="en-US" dirty="0"/>
              <a:t>Hormones 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4454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9985"/>
            <a:ext cx="624840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8493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228601"/>
            <a:ext cx="8382000" cy="33718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Let’s flip our papers over to fill in the macromolecule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When you finish filling in your chart, raise your hand!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67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647" y="-457200"/>
            <a:ext cx="9167648" cy="76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08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u="sng" dirty="0" smtClean="0"/>
              <a:t>Let’s talk about the answers now</a:t>
            </a:r>
            <a:endParaRPr lang="en-US" sz="3200" b="1" u="sng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3340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Which element makes life possible?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the difference between a monomer and a polymer?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carbohydrate monomer called?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carbohydrate polymer called?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lipid monomer called? (hint: we wrote down a few in our notes) </a:t>
            </a:r>
          </a:p>
          <a:p>
            <a:pPr marL="514350" indent="-514350">
              <a:buAutoNum type="arabicPeriod"/>
            </a:pPr>
            <a:r>
              <a:rPr lang="en-US" dirty="0" smtClean="0"/>
              <a:t>What is a lipid polymer called? (hint: check video question 4)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1609"/>
            <a:ext cx="6172200" cy="7028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758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-206080"/>
            <a:ext cx="5638800" cy="70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8789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0"/>
            <a:ext cx="4114800" cy="7342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36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37"/>
            <a:ext cx="7467600" cy="7334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32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544"/>
            <a:ext cx="8610600" cy="5940056"/>
          </a:xfrm>
        </p:spPr>
        <p:txBody>
          <a:bodyPr>
            <a:normAutofit/>
          </a:bodyPr>
          <a:lstStyle/>
          <a:p>
            <a:r>
              <a:rPr lang="en-US" b="1" u="sng" dirty="0" smtClean="0"/>
              <a:t>Macromolecules Comparison Table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First cut out and put the pieces in the right place, have Mr. Shimko check your answers before you glue them down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602390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860"/>
            <a:ext cx="9144000" cy="69466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Socrative</a:t>
            </a:r>
            <a:r>
              <a:rPr lang="en-US" dirty="0" smtClean="0"/>
              <a:t> Quiz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685800"/>
            <a:ext cx="8534400" cy="5943600"/>
          </a:xfrm>
        </p:spPr>
        <p:txBody>
          <a:bodyPr/>
          <a:lstStyle/>
          <a:p>
            <a:r>
              <a:rPr lang="en-US" dirty="0" smtClean="0"/>
              <a:t>Get your Chromebook and login</a:t>
            </a:r>
          </a:p>
          <a:p>
            <a:r>
              <a:rPr lang="en-US" dirty="0" smtClean="0"/>
              <a:t>Go to Socrative.com and type in the room number 336487</a:t>
            </a:r>
          </a:p>
          <a:p>
            <a:endParaRPr lang="en-US" dirty="0"/>
          </a:p>
          <a:p>
            <a:r>
              <a:rPr lang="en-US" dirty="0" smtClean="0"/>
              <a:t>Type your name with the last name first, for example Andrew Shimko should be typed “Shimko, Andrew”</a:t>
            </a:r>
          </a:p>
          <a:p>
            <a:endParaRPr lang="en-US" dirty="0"/>
          </a:p>
          <a:p>
            <a:r>
              <a:rPr lang="en-US" dirty="0" smtClean="0"/>
              <a:t>You can take the quiz 2 times. When you finish, get a legal size sheet of paper from the front.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35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Placemat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Procedure:</a:t>
            </a:r>
            <a:endParaRPr lang="en-US" dirty="0" smtClean="0"/>
          </a:p>
          <a:p>
            <a:pPr lvl="0"/>
            <a:r>
              <a:rPr lang="en-US" dirty="0" smtClean="0"/>
              <a:t>Divide your placemat into 4 sections. </a:t>
            </a:r>
          </a:p>
          <a:p>
            <a:pPr lvl="0"/>
            <a:r>
              <a:rPr lang="en-US" dirty="0" smtClean="0"/>
              <a:t>Leave room at the top for a creative title</a:t>
            </a:r>
          </a:p>
          <a:p>
            <a:pPr lvl="0"/>
            <a:r>
              <a:rPr lang="en-US" dirty="0" smtClean="0"/>
              <a:t>Label the sections with the following: Carbohydrates, Lipids, Nucleic Acids, and Proteins</a:t>
            </a:r>
          </a:p>
          <a:p>
            <a:pPr lvl="0"/>
            <a:r>
              <a:rPr lang="en-US" dirty="0" smtClean="0"/>
              <a:t>Each section needs to have the following:</a:t>
            </a:r>
          </a:p>
          <a:p>
            <a:pPr lvl="1"/>
            <a:r>
              <a:rPr lang="en-US" dirty="0" smtClean="0"/>
              <a:t>Elements Present in that macromolecule</a:t>
            </a:r>
          </a:p>
          <a:p>
            <a:pPr lvl="1"/>
            <a:r>
              <a:rPr lang="en-US" dirty="0" smtClean="0"/>
              <a:t>Monomers</a:t>
            </a:r>
          </a:p>
          <a:p>
            <a:pPr lvl="1"/>
            <a:r>
              <a:rPr lang="en-US" dirty="0" smtClean="0"/>
              <a:t>Examples of that macromolecule </a:t>
            </a:r>
          </a:p>
          <a:p>
            <a:pPr lvl="1"/>
            <a:r>
              <a:rPr lang="en-US" dirty="0" smtClean="0"/>
              <a:t>3 Functions of that macromolecule </a:t>
            </a:r>
          </a:p>
          <a:p>
            <a:pPr lvl="1"/>
            <a:r>
              <a:rPr lang="en-US" dirty="0" smtClean="0"/>
              <a:t>Drawing of the monomer </a:t>
            </a:r>
            <a:r>
              <a:rPr lang="en-US" b="1" u="sng" dirty="0" smtClean="0"/>
              <a:t>AND</a:t>
            </a:r>
            <a:r>
              <a:rPr lang="en-US" dirty="0" smtClean="0"/>
              <a:t> polymer</a:t>
            </a:r>
          </a:p>
          <a:p>
            <a:pPr lvl="1"/>
            <a:r>
              <a:rPr lang="en-US" dirty="0" smtClean="0"/>
              <a:t>3 pictures of food that have that macromolecule. 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03690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143000"/>
          </a:xfrm>
        </p:spPr>
        <p:txBody>
          <a:bodyPr/>
          <a:lstStyle/>
          <a:p>
            <a:r>
              <a:rPr lang="en-US" dirty="0" smtClean="0"/>
              <a:t>Placemat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364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Rubric:</a:t>
            </a:r>
            <a:endParaRPr lang="en-US" dirty="0" smtClean="0"/>
          </a:p>
          <a:p>
            <a:pPr lvl="0"/>
            <a:r>
              <a:rPr lang="en-US" b="1" dirty="0" smtClean="0"/>
              <a:t>Title=1 pt</a:t>
            </a:r>
            <a:endParaRPr lang="en-US" dirty="0" smtClean="0"/>
          </a:p>
          <a:p>
            <a:pPr lvl="0"/>
            <a:r>
              <a:rPr lang="en-US" b="1" dirty="0" smtClean="0"/>
              <a:t>Heading for each section= 8 pts</a:t>
            </a:r>
            <a:endParaRPr lang="en-US" dirty="0" smtClean="0"/>
          </a:p>
          <a:p>
            <a:pPr lvl="0"/>
            <a:r>
              <a:rPr lang="en-US" b="1" dirty="0" smtClean="0"/>
              <a:t>Monomers= 4 pts</a:t>
            </a:r>
            <a:endParaRPr lang="en-US" dirty="0" smtClean="0"/>
          </a:p>
          <a:p>
            <a:pPr lvl="0"/>
            <a:r>
              <a:rPr lang="en-US" b="1" dirty="0" smtClean="0"/>
              <a:t>Correct elements= 4 pts</a:t>
            </a:r>
            <a:endParaRPr lang="en-US" dirty="0" smtClean="0"/>
          </a:p>
          <a:p>
            <a:pPr lvl="0"/>
            <a:r>
              <a:rPr lang="en-US" b="1" dirty="0" smtClean="0"/>
              <a:t>Functions= 8 pts</a:t>
            </a:r>
            <a:endParaRPr lang="en-US" dirty="0" smtClean="0"/>
          </a:p>
          <a:p>
            <a:pPr lvl="0"/>
            <a:r>
              <a:rPr lang="en-US" b="1" dirty="0" smtClean="0"/>
              <a:t>Examples= 4 pts</a:t>
            </a:r>
            <a:endParaRPr lang="en-US" dirty="0" smtClean="0"/>
          </a:p>
          <a:p>
            <a:pPr lvl="0"/>
            <a:r>
              <a:rPr lang="en-US" b="1" dirty="0" smtClean="0"/>
              <a:t>Drawings= 8 pts</a:t>
            </a:r>
            <a:endParaRPr lang="en-US" dirty="0" smtClean="0"/>
          </a:p>
          <a:p>
            <a:pPr lvl="0"/>
            <a:r>
              <a:rPr lang="en-US" b="1" dirty="0" smtClean="0"/>
              <a:t>Pictures of food= 8 pts</a:t>
            </a:r>
            <a:endParaRPr lang="en-US" dirty="0" smtClean="0"/>
          </a:p>
          <a:p>
            <a:pPr lvl="0"/>
            <a:r>
              <a:rPr lang="en-US" b="1" dirty="0" smtClean="0"/>
              <a:t>Neatness and Creativity=5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Total= ______/50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Warm-Up: </a:t>
            </a:r>
            <a:r>
              <a:rPr lang="en-US" dirty="0" smtClean="0"/>
              <a:t>Answer these in your notebook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function of carbohydrates?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function of lipids?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function of nucleic acids?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What is a function of proteins?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Which is bigger, a monomer or a polymer?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8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Warm-Up: </a:t>
            </a:r>
            <a:r>
              <a:rPr lang="en-US" dirty="0" smtClean="0">
                <a:solidFill>
                  <a:srgbClr val="FF0000"/>
                </a:solidFill>
              </a:rPr>
              <a:t>Check your answers</a:t>
            </a:r>
            <a:endParaRPr lang="en-US" b="1" u="sng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9144000" cy="58674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Carbohydrates provide instant energy for organisms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Lipids can serve as communications, part of cell membranes, and can provide energy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Nucleic acids store genetic information and the directions to build proteins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Proteins provide structure (like hair and nails), and help make reactions happen (enzymes)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Polymers are bigger than monomers.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283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>
            <a:no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Check your answers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" y="990600"/>
            <a:ext cx="9067800" cy="5334000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Carbon makes all life possible.</a:t>
            </a:r>
          </a:p>
          <a:p>
            <a:pPr marL="514350" indent="-514350">
              <a:buAutoNum type="arabicPeriod"/>
            </a:pPr>
            <a:r>
              <a:rPr lang="en-US" dirty="0" smtClean="0"/>
              <a:t>A monomer is a subunit, and many monomers can make up a polymer. Monomers are small and polymers are bigger. </a:t>
            </a:r>
          </a:p>
          <a:p>
            <a:pPr marL="514350" indent="-514350">
              <a:buAutoNum type="arabicPeriod"/>
            </a:pPr>
            <a:r>
              <a:rPr lang="en-US" dirty="0" smtClean="0"/>
              <a:t>A carbohydrate monomer is a monosaccharide. </a:t>
            </a:r>
          </a:p>
          <a:p>
            <a:pPr marL="514350" indent="-514350">
              <a:buAutoNum type="arabicPeriod"/>
            </a:pPr>
            <a:r>
              <a:rPr lang="en-US" dirty="0" smtClean="0"/>
              <a:t>A carbohydrate polymer is a polysaccharide. </a:t>
            </a:r>
          </a:p>
          <a:p>
            <a:pPr marL="514350" indent="-514350">
              <a:buAutoNum type="arabicPeriod"/>
            </a:pPr>
            <a:r>
              <a:rPr lang="en-US" dirty="0" smtClean="0"/>
              <a:t>Fatty Acid chains (with glycerol), phospholipids, and cholesterol</a:t>
            </a:r>
          </a:p>
          <a:p>
            <a:pPr marL="514350" indent="-514350">
              <a:buAutoNum type="arabicPeriod"/>
            </a:pPr>
            <a:r>
              <a:rPr lang="en-US" dirty="0" smtClean="0"/>
              <a:t>One example of a lipid polymer is called a triglyceride.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357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" y="0"/>
            <a:ext cx="9113520" cy="685800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Time to plant our seedlings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" y="838200"/>
            <a:ext cx="9113520" cy="5562600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One partner should get your bag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The other partner should get a cup (write your names on the cup)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Bring the cup to the bag of soil and put one scoop of soil in your cup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Plant your plant/ seedling in your cup of soil (not too deep, within 1 inch of the top. Make sure the soil is moist but not flooded. Put your cup in the window sill when you finish.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631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1"/>
            <a:ext cx="7772400" cy="3295650"/>
          </a:xfrm>
        </p:spPr>
        <p:txBody>
          <a:bodyPr>
            <a:normAutofit/>
          </a:bodyPr>
          <a:lstStyle/>
          <a:p>
            <a:r>
              <a:rPr lang="en-US" dirty="0"/>
              <a:t>Get a practice Quiz (title is “Macromolecule Quiz”) to complete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7947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33401"/>
            <a:ext cx="7772400" cy="3067050"/>
          </a:xfrm>
        </p:spPr>
        <p:txBody>
          <a:bodyPr/>
          <a:lstStyle/>
          <a:p>
            <a:r>
              <a:rPr lang="en-US" dirty="0" smtClean="0"/>
              <a:t>Get a legal size piece of paper from the front of the </a:t>
            </a:r>
            <a:r>
              <a:rPr lang="en-US" dirty="0" smtClean="0"/>
              <a:t>room</a:t>
            </a:r>
            <a:r>
              <a:rPr lang="en-US" dirty="0"/>
              <a:t> </a:t>
            </a:r>
            <a:r>
              <a:rPr lang="en-US" dirty="0" smtClean="0"/>
              <a:t>if you didn’t yesterday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7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Placemat 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10600" cy="56388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b="1" dirty="0" smtClean="0"/>
              <a:t>Procedure:</a:t>
            </a:r>
            <a:endParaRPr lang="en-US" dirty="0" smtClean="0"/>
          </a:p>
          <a:p>
            <a:pPr lvl="0"/>
            <a:r>
              <a:rPr lang="en-US" dirty="0" smtClean="0"/>
              <a:t>Divide your placemat into 4 sections. </a:t>
            </a:r>
          </a:p>
          <a:p>
            <a:pPr lvl="0"/>
            <a:r>
              <a:rPr lang="en-US" dirty="0" smtClean="0"/>
              <a:t>Leave room at the top for a creative title</a:t>
            </a:r>
          </a:p>
          <a:p>
            <a:pPr lvl="0"/>
            <a:r>
              <a:rPr lang="en-US" dirty="0" smtClean="0"/>
              <a:t>Label the sections with the following: Carbohydrates, Lipids, Nucleic Acids, and Proteins</a:t>
            </a:r>
          </a:p>
          <a:p>
            <a:pPr lvl="0"/>
            <a:r>
              <a:rPr lang="en-US" dirty="0" smtClean="0"/>
              <a:t>Each section needs to have the following:</a:t>
            </a:r>
          </a:p>
          <a:p>
            <a:pPr lvl="1"/>
            <a:r>
              <a:rPr lang="en-US" dirty="0" smtClean="0"/>
              <a:t>Elements Present:</a:t>
            </a:r>
          </a:p>
          <a:p>
            <a:pPr lvl="1"/>
            <a:r>
              <a:rPr lang="en-US" dirty="0" smtClean="0"/>
              <a:t>Monomers:</a:t>
            </a:r>
          </a:p>
          <a:p>
            <a:pPr lvl="1"/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3 Functions</a:t>
            </a:r>
          </a:p>
          <a:p>
            <a:pPr lvl="1"/>
            <a:r>
              <a:rPr lang="en-US" dirty="0" smtClean="0"/>
              <a:t>Drawing</a:t>
            </a:r>
          </a:p>
          <a:p>
            <a:pPr lvl="1"/>
            <a:r>
              <a:rPr lang="en-US" dirty="0" smtClean="0"/>
              <a:t>3 pictures of food that have that macromolecule. </a:t>
            </a:r>
          </a:p>
          <a:p>
            <a:pPr marL="0" indent="0" algn="ctr">
              <a:buNone/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975386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169"/>
            <a:ext cx="8229600" cy="1143000"/>
          </a:xfrm>
        </p:spPr>
        <p:txBody>
          <a:bodyPr/>
          <a:lstStyle/>
          <a:p>
            <a:r>
              <a:rPr lang="en-US" dirty="0" smtClean="0"/>
              <a:t>Placemat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762000"/>
            <a:ext cx="8610600" cy="5364163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b="1" dirty="0" smtClean="0"/>
              <a:t>Rubric:</a:t>
            </a:r>
            <a:endParaRPr lang="en-US" dirty="0" smtClean="0"/>
          </a:p>
          <a:p>
            <a:pPr lvl="0"/>
            <a:r>
              <a:rPr lang="en-US" b="1" dirty="0" smtClean="0"/>
              <a:t>Title=1 pt</a:t>
            </a:r>
            <a:endParaRPr lang="en-US" dirty="0" smtClean="0"/>
          </a:p>
          <a:p>
            <a:pPr lvl="0"/>
            <a:r>
              <a:rPr lang="en-US" b="1" dirty="0" smtClean="0"/>
              <a:t>Heading for each section= 8 pts</a:t>
            </a:r>
            <a:endParaRPr lang="en-US" dirty="0" smtClean="0"/>
          </a:p>
          <a:p>
            <a:pPr lvl="0"/>
            <a:r>
              <a:rPr lang="en-US" b="1" dirty="0" smtClean="0"/>
              <a:t>Monomers= 4 pts</a:t>
            </a:r>
            <a:endParaRPr lang="en-US" dirty="0" smtClean="0"/>
          </a:p>
          <a:p>
            <a:pPr lvl="0"/>
            <a:r>
              <a:rPr lang="en-US" b="1" dirty="0" smtClean="0"/>
              <a:t>Correct elements= 4 pts</a:t>
            </a:r>
            <a:endParaRPr lang="en-US" dirty="0" smtClean="0"/>
          </a:p>
          <a:p>
            <a:pPr lvl="0"/>
            <a:r>
              <a:rPr lang="en-US" b="1" dirty="0" smtClean="0"/>
              <a:t>Functions= 8 pts</a:t>
            </a:r>
            <a:endParaRPr lang="en-US" dirty="0" smtClean="0"/>
          </a:p>
          <a:p>
            <a:pPr lvl="0"/>
            <a:r>
              <a:rPr lang="en-US" b="1" dirty="0" smtClean="0"/>
              <a:t>Examples= 4 pts</a:t>
            </a:r>
            <a:endParaRPr lang="en-US" dirty="0" smtClean="0"/>
          </a:p>
          <a:p>
            <a:pPr lvl="0"/>
            <a:r>
              <a:rPr lang="en-US" b="1" dirty="0" smtClean="0"/>
              <a:t>Drawings= 8 pts</a:t>
            </a:r>
            <a:endParaRPr lang="en-US" dirty="0" smtClean="0"/>
          </a:p>
          <a:p>
            <a:pPr lvl="0"/>
            <a:r>
              <a:rPr lang="en-US" b="1" dirty="0" smtClean="0"/>
              <a:t>Pictures of food= 8 pts</a:t>
            </a:r>
            <a:endParaRPr lang="en-US" dirty="0" smtClean="0"/>
          </a:p>
          <a:p>
            <a:pPr lvl="0"/>
            <a:r>
              <a:rPr lang="en-US" b="1" dirty="0" smtClean="0"/>
              <a:t>Neatness and Creativity=5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 </a:t>
            </a:r>
            <a:endParaRPr lang="en-US" dirty="0" smtClean="0"/>
          </a:p>
          <a:p>
            <a:pPr>
              <a:buNone/>
            </a:pPr>
            <a:r>
              <a:rPr lang="en-US" b="1" dirty="0" smtClean="0"/>
              <a:t>Total= ______/50 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547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39" y="10236"/>
            <a:ext cx="8229600" cy="6755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you finish with your placemat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839200" cy="5334000"/>
          </a:xfrm>
        </p:spPr>
        <p:txBody>
          <a:bodyPr/>
          <a:lstStyle/>
          <a:p>
            <a:r>
              <a:rPr lang="en-US" dirty="0" smtClean="0"/>
              <a:t>Turn your placemat in at the front of the room</a:t>
            </a:r>
          </a:p>
          <a:p>
            <a:endParaRPr lang="en-US" dirty="0"/>
          </a:p>
          <a:p>
            <a:r>
              <a:rPr lang="en-US" dirty="0" smtClean="0"/>
              <a:t>Take out your Biochemistry Vocab Chart to finish. Show Mr. </a:t>
            </a:r>
            <a:r>
              <a:rPr lang="en-US" dirty="0" err="1" smtClean="0"/>
              <a:t>Shimko</a:t>
            </a:r>
            <a:r>
              <a:rPr lang="en-US" dirty="0" smtClean="0"/>
              <a:t> when you finish so you can get credit.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99078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2990850"/>
          </a:xfrm>
        </p:spPr>
        <p:txBody>
          <a:bodyPr/>
          <a:lstStyle/>
          <a:p>
            <a:r>
              <a:rPr lang="en-US" dirty="0" smtClean="0"/>
              <a:t>Time to go over proteins and nucleic acids.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01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308"/>
            <a:ext cx="8229600" cy="656492"/>
          </a:xfrm>
        </p:spPr>
        <p:txBody>
          <a:bodyPr>
            <a:normAutofit fontScale="90000"/>
          </a:bodyPr>
          <a:lstStyle/>
          <a:p>
            <a:r>
              <a:rPr lang="en-US" u="sng" dirty="0" smtClean="0"/>
              <a:t>Nucleic Acids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685800"/>
            <a:ext cx="8763000" cy="5440363"/>
          </a:xfrm>
        </p:spPr>
        <p:txBody>
          <a:bodyPr>
            <a:normAutofit lnSpcReduction="10000"/>
          </a:bodyPr>
          <a:lstStyle/>
          <a:p>
            <a:pPr marL="0" lvl="0" indent="0">
              <a:buNone/>
            </a:pPr>
            <a:r>
              <a:rPr lang="en-US" sz="4400" dirty="0"/>
              <a:t>Nucleic Acids are made of </a:t>
            </a:r>
            <a:r>
              <a:rPr lang="en-US" sz="5400" b="1" u="sng" dirty="0" smtClean="0"/>
              <a:t>nucleotides</a:t>
            </a:r>
            <a:r>
              <a:rPr lang="en-US" sz="4400" dirty="0" smtClean="0"/>
              <a:t>. </a:t>
            </a:r>
            <a:endParaRPr lang="en-US" sz="4000" dirty="0"/>
          </a:p>
          <a:p>
            <a:pPr lvl="1"/>
            <a:r>
              <a:rPr lang="en-US" sz="4000" dirty="0"/>
              <a:t>These are composed of three parts:</a:t>
            </a:r>
            <a:endParaRPr lang="en-US" sz="3600" dirty="0"/>
          </a:p>
          <a:p>
            <a:pPr lvl="2"/>
            <a:r>
              <a:rPr lang="en-US" sz="4800" b="1" u="sng" dirty="0" smtClean="0"/>
              <a:t>Sugar</a:t>
            </a:r>
            <a:r>
              <a:rPr lang="en-US" sz="3600" dirty="0" smtClean="0"/>
              <a:t> </a:t>
            </a:r>
            <a:r>
              <a:rPr lang="en-US" sz="3600" dirty="0"/>
              <a:t>(Made of C,H,O)</a:t>
            </a:r>
            <a:endParaRPr lang="en-US" sz="3200" dirty="0"/>
          </a:p>
          <a:p>
            <a:pPr lvl="2"/>
            <a:r>
              <a:rPr lang="en-US" sz="3600" u="sng" dirty="0"/>
              <a:t> </a:t>
            </a:r>
            <a:r>
              <a:rPr lang="en-US" sz="4800" b="1" u="sng" dirty="0" smtClean="0"/>
              <a:t>Nitrogenous Base</a:t>
            </a:r>
            <a:r>
              <a:rPr lang="en-US" sz="3600" dirty="0" smtClean="0"/>
              <a:t> </a:t>
            </a:r>
            <a:r>
              <a:rPr lang="en-US" sz="3600" dirty="0"/>
              <a:t>(Made of C, H,O, N)</a:t>
            </a:r>
            <a:endParaRPr lang="en-US" sz="3200" dirty="0"/>
          </a:p>
          <a:p>
            <a:pPr lvl="2"/>
            <a:r>
              <a:rPr lang="en-US" sz="3600" u="sng" dirty="0"/>
              <a:t> </a:t>
            </a:r>
            <a:r>
              <a:rPr lang="en-US" sz="4800" b="1" u="sng" dirty="0" smtClean="0"/>
              <a:t>Phosphate</a:t>
            </a:r>
            <a:r>
              <a:rPr lang="en-US" sz="3600" dirty="0" smtClean="0"/>
              <a:t> </a:t>
            </a:r>
            <a:r>
              <a:rPr lang="en-US" sz="3600" dirty="0"/>
              <a:t>(P)</a:t>
            </a:r>
            <a:endParaRPr lang="en-US" sz="3200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143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Nucleotides</a:t>
            </a:r>
            <a:endParaRPr lang="en-US" dirty="0"/>
          </a:p>
        </p:txBody>
      </p:sp>
      <p:pic>
        <p:nvPicPr>
          <p:cNvPr id="4" name="Content Placeholder 3" descr="http://www.accessexcellence.org/RC/VL/GG/images/nucleotide.gif"/>
          <p:cNvPicPr>
            <a:picLocks noGrp="1"/>
          </p:cNvPicPr>
          <p:nvPr>
            <p:ph idx="1"/>
          </p:nvPr>
        </p:nvPicPr>
        <p:blipFill>
          <a:blip r:embed="rId2" cstate="print"/>
          <a:srcRect t="56693"/>
          <a:stretch>
            <a:fillRect/>
          </a:stretch>
        </p:blipFill>
        <p:spPr bwMode="auto">
          <a:xfrm>
            <a:off x="1371600" y="1600200"/>
            <a:ext cx="60198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4076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76200"/>
            <a:ext cx="82296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Nucleotide (the monomer)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nucleotide diagra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9200"/>
            <a:ext cx="6781800" cy="5515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9726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Monomer: </a:t>
            </a:r>
            <a:r>
              <a:rPr lang="en-US" sz="4800" u="sng" dirty="0" smtClean="0"/>
              <a:t>Nucleotides</a:t>
            </a:r>
            <a:endParaRPr lang="en-US" sz="3600" dirty="0"/>
          </a:p>
          <a:p>
            <a:pPr lvl="0"/>
            <a:r>
              <a:rPr lang="en-US" dirty="0"/>
              <a:t>There are two types of Polymers:</a:t>
            </a:r>
            <a:endParaRPr lang="en-US" sz="2800" dirty="0"/>
          </a:p>
          <a:p>
            <a:pPr lvl="1"/>
            <a:r>
              <a:rPr lang="en-US" dirty="0"/>
              <a:t> </a:t>
            </a:r>
            <a:r>
              <a:rPr lang="en-US" u="sng" dirty="0"/>
              <a:t>	</a:t>
            </a:r>
            <a:r>
              <a:rPr lang="en-US" sz="3600" b="1" u="sng" dirty="0" smtClean="0"/>
              <a:t>Deoxyribose nucleic acid</a:t>
            </a:r>
            <a:r>
              <a:rPr lang="en-US" dirty="0" smtClean="0"/>
              <a:t>: </a:t>
            </a:r>
            <a:r>
              <a:rPr lang="en-US" dirty="0"/>
              <a:t>(DNA)</a:t>
            </a:r>
          </a:p>
          <a:p>
            <a:pPr lvl="2"/>
            <a:r>
              <a:rPr lang="en-US" dirty="0"/>
              <a:t>Double chained found in all cells</a:t>
            </a:r>
          </a:p>
          <a:p>
            <a:pPr lvl="1"/>
            <a:r>
              <a:rPr lang="en-US" u="sng" dirty="0"/>
              <a:t> 	</a:t>
            </a:r>
            <a:r>
              <a:rPr lang="en-US" sz="3600" b="1" u="sng" dirty="0" smtClean="0"/>
              <a:t>Ribose Nucleic Acid</a:t>
            </a:r>
            <a:r>
              <a:rPr lang="en-US" b="1" u="sng" dirty="0" smtClean="0"/>
              <a:t>	</a:t>
            </a:r>
            <a:r>
              <a:rPr lang="en-US" dirty="0" smtClean="0"/>
              <a:t>: </a:t>
            </a:r>
            <a:r>
              <a:rPr lang="en-US" dirty="0"/>
              <a:t>(RNA)</a:t>
            </a:r>
          </a:p>
          <a:p>
            <a:pPr lvl="2"/>
            <a:r>
              <a:rPr lang="en-US" dirty="0"/>
              <a:t>Single stranded chain in cells used to make proteins.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31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Nucleic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Functions:</a:t>
            </a:r>
          </a:p>
          <a:p>
            <a:pPr lvl="1"/>
            <a:r>
              <a:rPr lang="en-US" dirty="0"/>
              <a:t>DNA makes up </a:t>
            </a:r>
            <a:r>
              <a:rPr lang="en-US" sz="3600" b="1" u="sng" dirty="0" smtClean="0"/>
              <a:t>Genes</a:t>
            </a:r>
            <a:r>
              <a:rPr lang="en-US" dirty="0" smtClean="0"/>
              <a:t>. </a:t>
            </a:r>
            <a:r>
              <a:rPr lang="en-US" dirty="0"/>
              <a:t>These determine traits, such as </a:t>
            </a:r>
            <a:r>
              <a:rPr lang="en-US" u="sng" dirty="0"/>
              <a:t>hair </a:t>
            </a:r>
            <a:r>
              <a:rPr lang="en-US" u="sng" dirty="0" smtClean="0"/>
              <a:t>color or eye color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n-US" dirty="0"/>
              <a:t>DNA also controls cell activity through the production of </a:t>
            </a:r>
            <a:r>
              <a:rPr lang="en-US" sz="3600" b="1" u="sng" dirty="0" smtClean="0"/>
              <a:t>Proteins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/>
              <a:t>RNA is also used to </a:t>
            </a:r>
            <a:r>
              <a:rPr lang="en-US" u="sng" dirty="0"/>
              <a:t>produce proteins</a:t>
            </a:r>
            <a:r>
              <a:rPr lang="en-US" dirty="0"/>
              <a:t>.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181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4476</TotalTime>
  <Words>967</Words>
  <Application>Microsoft Office PowerPoint</Application>
  <PresentationFormat>On-screen Show (4:3)</PresentationFormat>
  <Paragraphs>149</Paragraphs>
  <Slides>35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8" baseType="lpstr">
      <vt:lpstr>Arial</vt:lpstr>
      <vt:lpstr>Calibri</vt:lpstr>
      <vt:lpstr>Office Theme</vt:lpstr>
      <vt:lpstr>Get a paper from the front and answer the warm-up questions at the top</vt:lpstr>
      <vt:lpstr>Let’s talk about the answers now</vt:lpstr>
      <vt:lpstr>Check your answers</vt:lpstr>
      <vt:lpstr>Time to go over proteins and nucleic acids. </vt:lpstr>
      <vt:lpstr>Nucleic Acids</vt:lpstr>
      <vt:lpstr>Nucleotides</vt:lpstr>
      <vt:lpstr>Nucleotide (the monomer)</vt:lpstr>
      <vt:lpstr>Nucleic Acids</vt:lpstr>
      <vt:lpstr>Nucleic Acids</vt:lpstr>
      <vt:lpstr>PowerPoint Presentation</vt:lpstr>
      <vt:lpstr>Proteins </vt:lpstr>
      <vt:lpstr>Proteins</vt:lpstr>
      <vt:lpstr>Proteins</vt:lpstr>
      <vt:lpstr>PowerPoint Presentation</vt:lpstr>
      <vt:lpstr>How many amino acids are there? 20 common, 22 total</vt:lpstr>
      <vt:lpstr>Proteins</vt:lpstr>
      <vt:lpstr>PowerPoint Presentation</vt:lpstr>
      <vt:lpstr>Let’s flip our papers over to fill in the macromolecule   When you finish filling in your chart, raise your hand!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Macromolecules Comparison Table  First cut out and put the pieces in the right place, have Mr. Shimko check your answers before you glue them down</vt:lpstr>
      <vt:lpstr>Socrative Quiz</vt:lpstr>
      <vt:lpstr>Placemat activity</vt:lpstr>
      <vt:lpstr>Placemat</vt:lpstr>
      <vt:lpstr>Warm-Up: Answer these in your notebook</vt:lpstr>
      <vt:lpstr>Warm-Up: Check your answers</vt:lpstr>
      <vt:lpstr>Time to plant our seedlings</vt:lpstr>
      <vt:lpstr>Get a practice Quiz (title is “Macromolecule Quiz”) to complete</vt:lpstr>
      <vt:lpstr>Get a legal size piece of paper from the front of the room if you didn’t yesterday</vt:lpstr>
      <vt:lpstr>Placemat activity</vt:lpstr>
      <vt:lpstr>Placemat</vt:lpstr>
      <vt:lpstr>When you finish with your placemat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Biochemistry</dc:title>
  <dc:creator>katelyns.morgan</dc:creator>
  <cp:lastModifiedBy>Shimko, Andrew</cp:lastModifiedBy>
  <cp:revision>54</cp:revision>
  <cp:lastPrinted>2016-09-13T15:03:40Z</cp:lastPrinted>
  <dcterms:created xsi:type="dcterms:W3CDTF">2014-09-04T19:45:14Z</dcterms:created>
  <dcterms:modified xsi:type="dcterms:W3CDTF">2016-09-13T16:17:10Z</dcterms:modified>
</cp:coreProperties>
</file>