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2" r:id="rId6"/>
    <p:sldId id="260" r:id="rId7"/>
    <p:sldId id="261" r:id="rId8"/>
    <p:sldId id="264" r:id="rId9"/>
    <p:sldId id="265" r:id="rId10"/>
    <p:sldId id="266" r:id="rId11"/>
    <p:sldId id="271" r:id="rId12"/>
    <p:sldId id="267" r:id="rId13"/>
    <p:sldId id="268" r:id="rId14"/>
    <p:sldId id="273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58" y="-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D70-976E-4F47-BDA4-31D942BDDE63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B293-9257-43AE-AABC-F9CFB56CE2F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D70-976E-4F47-BDA4-31D942BDDE63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B293-9257-43AE-AABC-F9CFB56CE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D70-976E-4F47-BDA4-31D942BDDE63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B293-9257-43AE-AABC-F9CFB56CE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D70-976E-4F47-BDA4-31D942BDDE63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B293-9257-43AE-AABC-F9CFB56CE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D70-976E-4F47-BDA4-31D942BDDE63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B293-9257-43AE-AABC-F9CFB56CE2F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D70-976E-4F47-BDA4-31D942BDDE63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B293-9257-43AE-AABC-F9CFB56CE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D70-976E-4F47-BDA4-31D942BDDE63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B293-9257-43AE-AABC-F9CFB56CE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D70-976E-4F47-BDA4-31D942BDDE63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B293-9257-43AE-AABC-F9CFB56CE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D70-976E-4F47-BDA4-31D942BDDE63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B293-9257-43AE-AABC-F9CFB56CE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D70-976E-4F47-BDA4-31D942BDDE63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B293-9257-43AE-AABC-F9CFB56CE2F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83B1D70-976E-4F47-BDA4-31D942BDDE63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67BB293-9257-43AE-AABC-F9CFB56CE2F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83B1D70-976E-4F47-BDA4-31D942BDDE63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67BB293-9257-43AE-AABC-F9CFB56CE2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Carbon Cycle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12/10/09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191000" cy="4625609"/>
          </a:xfrm>
        </p:spPr>
        <p:txBody>
          <a:bodyPr/>
          <a:lstStyle/>
          <a:p>
            <a:r>
              <a:rPr lang="en-US" dirty="0" smtClean="0"/>
              <a:t>BOTH plants and animals release CO</a:t>
            </a:r>
            <a:r>
              <a:rPr lang="en-US" baseline="-25000" dirty="0" smtClean="0"/>
              <a:t>2</a:t>
            </a:r>
            <a:r>
              <a:rPr lang="en-US" dirty="0" smtClean="0"/>
              <a:t> into the air through </a:t>
            </a:r>
            <a:r>
              <a:rPr lang="en-US" b="1" dirty="0" smtClean="0">
                <a:solidFill>
                  <a:srgbClr val="FF0000"/>
                </a:solidFill>
              </a:rPr>
              <a:t>cellular respiration</a:t>
            </a:r>
          </a:p>
          <a:p>
            <a:r>
              <a:rPr lang="en-US" dirty="0" smtClean="0"/>
              <a:t>For example: Humans breathe in oxygen and breathe out CO2.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0960" y="1828800"/>
            <a:ext cx="406584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943600" y="2895600"/>
            <a:ext cx="1447800" cy="990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Photosynthesis vs. Cell Respiration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96262" y="1524000"/>
            <a:ext cx="4814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Photosynthesis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5486400"/>
            <a:ext cx="4959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Cell Respiration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2895600" y="2514600"/>
            <a:ext cx="3352800" cy="2895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8" idx="2"/>
          </p:cNvCxnSpPr>
          <p:nvPr/>
        </p:nvCxnSpPr>
        <p:spPr>
          <a:xfrm rot="10800000" flipV="1">
            <a:off x="2590800" y="3962400"/>
            <a:ext cx="304800" cy="304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2"/>
          </p:cNvCxnSpPr>
          <p:nvPr/>
        </p:nvCxnSpPr>
        <p:spPr>
          <a:xfrm rot="10800000" flipH="1" flipV="1">
            <a:off x="2895600" y="3962400"/>
            <a:ext cx="381000" cy="304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5867401" y="3810000"/>
            <a:ext cx="381000" cy="304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210300" y="3771900"/>
            <a:ext cx="381000" cy="304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2000" y="3733800"/>
            <a:ext cx="1600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CO2</a:t>
            </a:r>
            <a:endParaRPr lang="en-US" sz="5000" dirty="0"/>
          </a:p>
        </p:txBody>
      </p:sp>
      <p:sp>
        <p:nvSpPr>
          <p:cNvPr id="19" name="TextBox 18"/>
          <p:cNvSpPr txBox="1"/>
          <p:nvPr/>
        </p:nvSpPr>
        <p:spPr>
          <a:xfrm>
            <a:off x="6858000" y="3733800"/>
            <a:ext cx="1600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O2</a:t>
            </a:r>
            <a:endParaRPr lang="en-US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114800" cy="4625609"/>
          </a:xfrm>
        </p:spPr>
        <p:txBody>
          <a:bodyPr/>
          <a:lstStyle/>
          <a:p>
            <a:r>
              <a:rPr lang="en-US" dirty="0" smtClean="0"/>
              <a:t>Decaying plants, animals, and waste </a:t>
            </a:r>
            <a:r>
              <a:rPr lang="en-US" b="1" dirty="0" smtClean="0">
                <a:solidFill>
                  <a:srgbClr val="FF0000"/>
                </a:solidFill>
              </a:rPr>
              <a:t>decompose</a:t>
            </a:r>
            <a:r>
              <a:rPr lang="en-US" dirty="0" smtClean="0"/>
              <a:t> after millions of years and turn into fossil fuels.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0960" y="1828800"/>
            <a:ext cx="406584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486400" y="5105400"/>
            <a:ext cx="2286000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848600" y="5334000"/>
            <a:ext cx="838200" cy="1066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114800" cy="4625609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Fossil fuels </a:t>
            </a:r>
            <a:r>
              <a:rPr lang="en-US" dirty="0" smtClean="0"/>
              <a:t>can be burned by automobiles, releasing carbon back into the atmosphere.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52600"/>
            <a:ext cx="406584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419600" y="2362200"/>
            <a:ext cx="1524000" cy="1676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Warming Article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191000" cy="4625609"/>
          </a:xfrm>
        </p:spPr>
        <p:txBody>
          <a:bodyPr/>
          <a:lstStyle/>
          <a:p>
            <a:pPr lvl="0"/>
            <a:r>
              <a:rPr lang="en-US" dirty="0" smtClean="0"/>
              <a:t>How does burning fossil fuels change the carbon cycle? (It’s helpful to draw it)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0960" y="1828800"/>
            <a:ext cx="406584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Up Arrow 4"/>
          <p:cNvSpPr/>
          <p:nvPr/>
        </p:nvSpPr>
        <p:spPr>
          <a:xfrm>
            <a:off x="3894451" y="3388812"/>
            <a:ext cx="800002" cy="164218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7010400" y="3581400"/>
            <a:ext cx="809754" cy="140501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Warming Article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3222" lvl="0" indent="-514350">
              <a:buNone/>
            </a:pPr>
            <a:r>
              <a:rPr lang="en-US" dirty="0" smtClean="0"/>
              <a:t>2. What parts of the Earth have been absorbing the extra carbon?</a:t>
            </a:r>
          </a:p>
          <a:p>
            <a:pPr marL="633222" lvl="0" indent="-514350">
              <a:buNone/>
            </a:pPr>
            <a:r>
              <a:rPr lang="en-US" dirty="0" smtClean="0"/>
              <a:t>3. How does the disruption of the carbon cycle impact the environment?</a:t>
            </a:r>
          </a:p>
          <a:p>
            <a:pPr marL="633222" lvl="0" indent="-514350">
              <a:buNone/>
            </a:pPr>
            <a:r>
              <a:rPr lang="en-US" dirty="0" smtClean="0"/>
              <a:t>4. What is the US trying to do about it?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7243" t="9229" r="60417" b="31709"/>
          <a:stretch>
            <a:fillRect/>
          </a:stretch>
        </p:blipFill>
        <p:spPr bwMode="auto">
          <a:xfrm>
            <a:off x="0" y="0"/>
            <a:ext cx="9144000" cy="6913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0"/>
            <a:ext cx="2438400" cy="838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990600"/>
            <a:ext cx="2438400" cy="1676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600" y="1143000"/>
            <a:ext cx="2438400" cy="1676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05000" y="5257800"/>
            <a:ext cx="3352800" cy="990600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48400" y="0"/>
            <a:ext cx="2438400" cy="838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7243" t="9229" r="60417" b="31709"/>
          <a:stretch>
            <a:fillRect/>
          </a:stretch>
        </p:blipFill>
        <p:spPr bwMode="auto">
          <a:xfrm>
            <a:off x="0" y="0"/>
            <a:ext cx="9144000" cy="6913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</a:t>
            </a:r>
            <a:endParaRPr lang="en-US" dirty="0"/>
          </a:p>
        </p:txBody>
      </p:sp>
      <p:pic>
        <p:nvPicPr>
          <p:cNvPr id="4" name="Picture 111" descr="Tyrannosaurus11408163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7750" y="2180431"/>
            <a:ext cx="2857500" cy="381000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You turn on the tap water and fill a glass of water to drink.  Your friend says “Stop!  That might be dinosaur urine!”  Is your friend right?  Why or why not?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LT1: I can explain the flow of matter (water cycle and carbon cycle). </a:t>
            </a:r>
          </a:p>
          <a:p>
            <a:r>
              <a:rPr lang="en-US" dirty="0" smtClean="0"/>
              <a:t>Agenda:</a:t>
            </a:r>
          </a:p>
          <a:p>
            <a:pPr lvl="1"/>
            <a:r>
              <a:rPr lang="en-US" dirty="0" smtClean="0"/>
              <a:t>Catalyst</a:t>
            </a:r>
          </a:p>
          <a:p>
            <a:pPr lvl="1"/>
            <a:r>
              <a:rPr lang="en-US" dirty="0" smtClean="0"/>
              <a:t>What does the flow of matter mean?</a:t>
            </a:r>
          </a:p>
          <a:p>
            <a:pPr lvl="1"/>
            <a:r>
              <a:rPr lang="en-US" dirty="0" smtClean="0"/>
              <a:t>Global Warming Article</a:t>
            </a:r>
          </a:p>
          <a:p>
            <a:pPr lvl="1"/>
            <a:r>
              <a:rPr lang="en-US" dirty="0" smtClean="0"/>
              <a:t>Carbon Cycle Diagram</a:t>
            </a:r>
          </a:p>
          <a:p>
            <a:pPr lvl="1"/>
            <a:r>
              <a:rPr lang="en-US" dirty="0" smtClean="0"/>
              <a:t>Exit Slip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114800" cy="4625609"/>
          </a:xfrm>
        </p:spPr>
        <p:txBody>
          <a:bodyPr/>
          <a:lstStyle/>
          <a:p>
            <a:r>
              <a:rPr lang="en-US" dirty="0" smtClean="0"/>
              <a:t>Matter is anything that has </a:t>
            </a:r>
            <a:r>
              <a:rPr lang="en-US" b="1" dirty="0" smtClean="0">
                <a:solidFill>
                  <a:srgbClr val="FF0000"/>
                </a:solidFill>
              </a:rPr>
              <a:t>mass</a:t>
            </a:r>
            <a:r>
              <a:rPr lang="en-US" dirty="0" smtClean="0"/>
              <a:t> and takes up </a:t>
            </a:r>
            <a:r>
              <a:rPr lang="en-US" b="1" dirty="0" smtClean="0">
                <a:solidFill>
                  <a:srgbClr val="FF0000"/>
                </a:solidFill>
              </a:rPr>
              <a:t>space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Is your pencil made of matter?</a:t>
            </a:r>
          </a:p>
          <a:p>
            <a:r>
              <a:rPr lang="en-US" dirty="0" smtClean="0"/>
              <a:t>Is your desk made of matter?</a:t>
            </a:r>
          </a:p>
          <a:p>
            <a:r>
              <a:rPr lang="en-US" dirty="0" smtClean="0"/>
              <a:t>Are  humans made of matter?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00200"/>
            <a:ext cx="390153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962400"/>
            <a:ext cx="32861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75191"/>
            <a:ext cx="4114800" cy="4625609"/>
          </a:xfrm>
        </p:spPr>
        <p:txBody>
          <a:bodyPr/>
          <a:lstStyle/>
          <a:p>
            <a:r>
              <a:rPr lang="en-US" dirty="0" smtClean="0"/>
              <a:t>The Law of Conservation of Matter states that matter is </a:t>
            </a:r>
            <a:r>
              <a:rPr lang="en-US" b="1" dirty="0" smtClean="0">
                <a:solidFill>
                  <a:srgbClr val="FF0000"/>
                </a:solidFill>
              </a:rPr>
              <a:t>not created or destroyed</a:t>
            </a:r>
            <a:r>
              <a:rPr lang="en-US" dirty="0" smtClean="0"/>
              <a:t>, only rearranged or recycled.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matter?</a:t>
            </a:r>
            <a:endParaRPr lang="en-US" dirty="0"/>
          </a:p>
        </p:txBody>
      </p:sp>
      <p:pic>
        <p:nvPicPr>
          <p:cNvPr id="6" name="Picture 5" descr="water_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57400"/>
            <a:ext cx="4114800" cy="4035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Carbon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114800" cy="4625609"/>
          </a:xfrm>
        </p:spPr>
        <p:txBody>
          <a:bodyPr/>
          <a:lstStyle/>
          <a:p>
            <a:r>
              <a:rPr lang="en-US" dirty="0" smtClean="0"/>
              <a:t>The Carbon Cycle is a complex series of processes through which </a:t>
            </a:r>
            <a:r>
              <a:rPr lang="en-US" b="1" dirty="0" smtClean="0">
                <a:solidFill>
                  <a:srgbClr val="FF0000"/>
                </a:solidFill>
              </a:rPr>
              <a:t>all of the carbon atoms in the world</a:t>
            </a:r>
            <a:r>
              <a:rPr lang="en-US" dirty="0" smtClean="0"/>
              <a:t> recycle.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0960" y="1828800"/>
            <a:ext cx="406584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Carbon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8382000" cy="4623816"/>
          </a:xfrm>
        </p:spPr>
        <p:txBody>
          <a:bodyPr/>
          <a:lstStyle/>
          <a:p>
            <a:r>
              <a:rPr lang="en-US" dirty="0" smtClean="0"/>
              <a:t>Carbon is important because all life on earth is </a:t>
            </a:r>
            <a:r>
              <a:rPr lang="en-US" b="1" dirty="0" smtClean="0">
                <a:solidFill>
                  <a:srgbClr val="FF0000"/>
                </a:solidFill>
              </a:rPr>
              <a:t>based on carbon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657600"/>
            <a:ext cx="130544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1524000" y="41148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429000"/>
            <a:ext cx="210604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>
            <a:off x="4343400" y="41148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505200"/>
            <a:ext cx="189392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ight Arrow 12"/>
          <p:cNvSpPr/>
          <p:nvPr/>
        </p:nvSpPr>
        <p:spPr>
          <a:xfrm>
            <a:off x="7010400" y="40386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 l="10000" r="12222"/>
          <a:stretch>
            <a:fillRect/>
          </a:stretch>
        </p:blipFill>
        <p:spPr bwMode="auto">
          <a:xfrm>
            <a:off x="7696200" y="3352800"/>
            <a:ext cx="1219200" cy="156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228600" y="1600200"/>
            <a:ext cx="28194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70000"/>
              <a:buFont typeface="Wingdings" pitchFamily="2" charset="2"/>
              <a:buChar char="n"/>
            </a:pPr>
            <a:r>
              <a:rPr lang="en-US" sz="3200" dirty="0" smtClean="0"/>
              <a:t>Carbon </a:t>
            </a:r>
            <a:r>
              <a:rPr lang="en-US" sz="3200" dirty="0"/>
              <a:t>is </a:t>
            </a:r>
            <a:r>
              <a:rPr lang="en-US" sz="3200" dirty="0" smtClean="0"/>
              <a:t>found </a:t>
            </a:r>
            <a:r>
              <a:rPr lang="en-US" sz="3200" dirty="0"/>
              <a:t>in the </a:t>
            </a:r>
            <a:r>
              <a:rPr lang="en-US" sz="3200" b="1" dirty="0">
                <a:solidFill>
                  <a:srgbClr val="FF0000"/>
                </a:solidFill>
              </a:rPr>
              <a:t>atmosphere</a:t>
            </a:r>
            <a:r>
              <a:rPr lang="en-US" sz="3200" dirty="0"/>
              <a:t> (the air) and </a:t>
            </a:r>
            <a:r>
              <a:rPr lang="en-US" sz="3200" b="1" dirty="0">
                <a:solidFill>
                  <a:srgbClr val="FF0000"/>
                </a:solidFill>
              </a:rPr>
              <a:t>oceans</a:t>
            </a:r>
            <a:r>
              <a:rPr lang="en-US" sz="3200" dirty="0"/>
              <a:t> as the gas carbon dioxide (CO</a:t>
            </a:r>
            <a:r>
              <a:rPr lang="en-US" sz="3200" baseline="-25000" dirty="0"/>
              <a:t>2</a:t>
            </a:r>
            <a:r>
              <a:rPr lang="en-US" sz="3200" dirty="0"/>
              <a:t>).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70000"/>
              <a:buFont typeface="Wingdings" pitchFamily="2" charset="2"/>
              <a:buChar char="n"/>
            </a:pPr>
            <a:endParaRPr lang="en-US" sz="2800" b="1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0837" name="Picture 5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600200"/>
            <a:ext cx="6096000" cy="5257800"/>
          </a:xfrm>
          <a:prstGeom prst="rect">
            <a:avLst/>
          </a:prstGeom>
          <a:noFill/>
        </p:spPr>
      </p:pic>
      <p:sp>
        <p:nvSpPr>
          <p:cNvPr id="120838" name="Rectangle 6"/>
          <p:cNvSpPr>
            <a:spLocks noRot="1" noChangeArrowheads="1"/>
          </p:cNvSpPr>
          <p:nvPr/>
        </p:nvSpPr>
        <p:spPr bwMode="auto">
          <a:xfrm>
            <a:off x="1905000" y="7954963"/>
            <a:ext cx="822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/>
            <a:r>
              <a:rPr lang="en-US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Section 2.2 Summary – pages 46 - 57</a:t>
            </a: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5664200" y="1955800"/>
            <a:ext cx="99060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>
                <a:solidFill>
                  <a:srgbClr val="140000"/>
                </a:solidFill>
                <a:latin typeface="Times" charset="0"/>
              </a:rPr>
              <a:t>Atmospheric CO</a:t>
            </a:r>
            <a:r>
              <a:rPr lang="en-US" sz="1000" b="1" baseline="-25000">
                <a:solidFill>
                  <a:srgbClr val="140000"/>
                </a:solidFill>
                <a:latin typeface="Times" charset="0"/>
              </a:rPr>
              <a:t>2</a:t>
            </a:r>
          </a:p>
        </p:txBody>
      </p:sp>
      <p:sp>
        <p:nvSpPr>
          <p:cNvPr id="120840" name="Text Box 8"/>
          <p:cNvSpPr txBox="1">
            <a:spLocks noChangeArrowheads="1"/>
          </p:cNvSpPr>
          <p:nvPr/>
        </p:nvSpPr>
        <p:spPr bwMode="auto">
          <a:xfrm>
            <a:off x="3783013" y="4414838"/>
            <a:ext cx="9652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>
                <a:solidFill>
                  <a:srgbClr val="140000"/>
                </a:solidFill>
                <a:latin typeface="Times" charset="0"/>
              </a:rPr>
              <a:t>Dissolved CO</a:t>
            </a:r>
            <a:r>
              <a:rPr lang="en-US" sz="1000" b="1" baseline="-25000">
                <a:solidFill>
                  <a:srgbClr val="140000"/>
                </a:solidFill>
                <a:latin typeface="Times" charset="0"/>
              </a:rPr>
              <a:t>2</a:t>
            </a:r>
          </a:p>
        </p:txBody>
      </p:sp>
      <p:sp>
        <p:nvSpPr>
          <p:cNvPr id="120841" name="Text Box 9"/>
          <p:cNvSpPr txBox="1">
            <a:spLocks noChangeArrowheads="1"/>
          </p:cNvSpPr>
          <p:nvPr/>
        </p:nvSpPr>
        <p:spPr bwMode="auto">
          <a:xfrm>
            <a:off x="3556000" y="1909763"/>
            <a:ext cx="77787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200" b="1">
                <a:solidFill>
                  <a:srgbClr val="140000"/>
                </a:solidFill>
                <a:latin typeface="Times" charset="0"/>
              </a:rPr>
              <a:t>Open burning</a:t>
            </a:r>
          </a:p>
        </p:txBody>
      </p:sp>
      <p:sp>
        <p:nvSpPr>
          <p:cNvPr id="120842" name="Text Box 10"/>
          <p:cNvSpPr txBox="1">
            <a:spLocks noChangeArrowheads="1"/>
          </p:cNvSpPr>
          <p:nvPr/>
        </p:nvSpPr>
        <p:spPr bwMode="auto">
          <a:xfrm>
            <a:off x="4394200" y="2078038"/>
            <a:ext cx="1147763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200" b="1">
                <a:solidFill>
                  <a:srgbClr val="140000"/>
                </a:solidFill>
                <a:latin typeface="Times" charset="0"/>
              </a:rPr>
              <a:t>Photosynthesis</a:t>
            </a:r>
          </a:p>
        </p:txBody>
      </p:sp>
      <p:sp>
        <p:nvSpPr>
          <p:cNvPr id="120843" name="Text Box 11"/>
          <p:cNvSpPr txBox="1">
            <a:spLocks noChangeArrowheads="1"/>
          </p:cNvSpPr>
          <p:nvPr/>
        </p:nvSpPr>
        <p:spPr bwMode="auto">
          <a:xfrm>
            <a:off x="4860925" y="2306638"/>
            <a:ext cx="94615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200" b="1">
                <a:solidFill>
                  <a:srgbClr val="140000"/>
                </a:solidFill>
                <a:latin typeface="Times" charset="0"/>
              </a:rPr>
              <a:t>Respiration</a:t>
            </a:r>
          </a:p>
        </p:txBody>
      </p:sp>
      <p:sp>
        <p:nvSpPr>
          <p:cNvPr id="120844" name="Text Box 12"/>
          <p:cNvSpPr txBox="1">
            <a:spLocks noChangeArrowheads="1"/>
          </p:cNvSpPr>
          <p:nvPr/>
        </p:nvSpPr>
        <p:spPr bwMode="auto">
          <a:xfrm>
            <a:off x="5775325" y="2457450"/>
            <a:ext cx="94615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200" b="1">
                <a:solidFill>
                  <a:srgbClr val="140000"/>
                </a:solidFill>
                <a:latin typeface="Times" charset="0"/>
              </a:rPr>
              <a:t>Respiration</a:t>
            </a:r>
          </a:p>
        </p:txBody>
      </p:sp>
      <p:sp>
        <p:nvSpPr>
          <p:cNvPr id="120845" name="Text Box 13"/>
          <p:cNvSpPr txBox="1">
            <a:spLocks noChangeArrowheads="1"/>
          </p:cNvSpPr>
          <p:nvPr/>
        </p:nvSpPr>
        <p:spPr bwMode="auto">
          <a:xfrm>
            <a:off x="6594475" y="2382838"/>
            <a:ext cx="130492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200" b="1">
                <a:solidFill>
                  <a:srgbClr val="140000"/>
                </a:solidFill>
                <a:latin typeface="Times" charset="0"/>
              </a:rPr>
              <a:t>Fuel Combustion</a:t>
            </a:r>
          </a:p>
        </p:txBody>
      </p:sp>
      <p:sp>
        <p:nvSpPr>
          <p:cNvPr id="120846" name="Text Box 14"/>
          <p:cNvSpPr txBox="1">
            <a:spLocks noChangeArrowheads="1"/>
          </p:cNvSpPr>
          <p:nvPr/>
        </p:nvSpPr>
        <p:spPr bwMode="auto">
          <a:xfrm>
            <a:off x="7543800" y="3162300"/>
            <a:ext cx="9906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200" b="1">
                <a:solidFill>
                  <a:srgbClr val="140000"/>
                </a:solidFill>
                <a:latin typeface="Times" charset="0"/>
              </a:rPr>
              <a:t>Fuel Combustion</a:t>
            </a:r>
          </a:p>
        </p:txBody>
      </p:sp>
      <p:sp>
        <p:nvSpPr>
          <p:cNvPr id="120847" name="Text Box 15"/>
          <p:cNvSpPr txBox="1">
            <a:spLocks noChangeArrowheads="1"/>
          </p:cNvSpPr>
          <p:nvPr/>
        </p:nvSpPr>
        <p:spPr bwMode="auto">
          <a:xfrm>
            <a:off x="5108575" y="3690938"/>
            <a:ext cx="1147763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200" b="1">
                <a:solidFill>
                  <a:srgbClr val="140000"/>
                </a:solidFill>
                <a:latin typeface="Times" charset="0"/>
              </a:rPr>
              <a:t>Photosynthesis</a:t>
            </a:r>
          </a:p>
        </p:txBody>
      </p:sp>
      <p:sp>
        <p:nvSpPr>
          <p:cNvPr id="120848" name="Text Box 16"/>
          <p:cNvSpPr txBox="1">
            <a:spLocks noChangeArrowheads="1"/>
          </p:cNvSpPr>
          <p:nvPr/>
        </p:nvSpPr>
        <p:spPr bwMode="auto">
          <a:xfrm>
            <a:off x="4162425" y="4960938"/>
            <a:ext cx="94615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200" b="1">
                <a:solidFill>
                  <a:srgbClr val="140000"/>
                </a:solidFill>
                <a:latin typeface="Times" charset="0"/>
              </a:rPr>
              <a:t>Respiration</a:t>
            </a:r>
          </a:p>
        </p:txBody>
      </p:sp>
      <p:sp>
        <p:nvSpPr>
          <p:cNvPr id="120849" name="Text Box 17"/>
          <p:cNvSpPr txBox="1">
            <a:spLocks noChangeArrowheads="1"/>
          </p:cNvSpPr>
          <p:nvPr/>
        </p:nvSpPr>
        <p:spPr bwMode="auto">
          <a:xfrm>
            <a:off x="5470525" y="6019800"/>
            <a:ext cx="126682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200" b="1">
                <a:latin typeface="Times" charset="0"/>
              </a:rPr>
              <a:t>Death and decay</a:t>
            </a:r>
          </a:p>
        </p:txBody>
      </p:sp>
      <p:sp>
        <p:nvSpPr>
          <p:cNvPr id="120850" name="Text Box 18"/>
          <p:cNvSpPr txBox="1">
            <a:spLocks noChangeArrowheads="1"/>
          </p:cNvSpPr>
          <p:nvPr/>
        </p:nvSpPr>
        <p:spPr bwMode="auto">
          <a:xfrm>
            <a:off x="7832725" y="5286375"/>
            <a:ext cx="8540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200" b="1">
                <a:latin typeface="Times" charset="0"/>
              </a:rPr>
              <a:t>Death and decay</a:t>
            </a:r>
          </a:p>
        </p:txBody>
      </p:sp>
      <p:sp>
        <p:nvSpPr>
          <p:cNvPr id="120851" name="Text Box 19"/>
          <p:cNvSpPr txBox="1">
            <a:spLocks noChangeArrowheads="1"/>
          </p:cNvSpPr>
          <p:nvPr/>
        </p:nvSpPr>
        <p:spPr bwMode="auto">
          <a:xfrm>
            <a:off x="8061325" y="6450013"/>
            <a:ext cx="900113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200" b="1">
                <a:latin typeface="Times" charset="0"/>
              </a:rPr>
              <a:t>Fossil fuels</a:t>
            </a:r>
          </a:p>
        </p:txBody>
      </p:sp>
      <p:sp>
        <p:nvSpPr>
          <p:cNvPr id="120852" name="Text Box 20"/>
          <p:cNvSpPr txBox="1">
            <a:spLocks noChangeArrowheads="1"/>
          </p:cNvSpPr>
          <p:nvPr/>
        </p:nvSpPr>
        <p:spPr bwMode="auto">
          <a:xfrm>
            <a:off x="3276600" y="990600"/>
            <a:ext cx="58674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70000"/>
              <a:buFont typeface="Wingdings" pitchFamily="2" charset="2"/>
              <a:buChar char="n"/>
            </a:pPr>
            <a:r>
              <a:rPr lang="en-US" sz="28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All life on earth is based on carbon.</a:t>
            </a:r>
          </a:p>
          <a:p>
            <a:pPr>
              <a:spcBef>
                <a:spcPct val="50000"/>
              </a:spcBef>
            </a:pPr>
            <a:endParaRPr lang="en-US" sz="2800" b="1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Carbon Cycle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114800" cy="4625609"/>
          </a:xfrm>
        </p:spPr>
        <p:txBody>
          <a:bodyPr/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is taken out of the air by plants through </a:t>
            </a:r>
            <a:r>
              <a:rPr lang="en-US" b="1" dirty="0" smtClean="0">
                <a:solidFill>
                  <a:srgbClr val="FF0000"/>
                </a:solidFill>
              </a:rPr>
              <a:t>photosynthesis.</a:t>
            </a:r>
          </a:p>
          <a:p>
            <a:r>
              <a:rPr lang="en-US" dirty="0" smtClean="0"/>
              <a:t>Plants breathe in CO2 and breathe out O2.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0960" y="1828800"/>
            <a:ext cx="406584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7391400" y="2590800"/>
            <a:ext cx="1371600" cy="990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1019</TotalTime>
  <Words>399</Words>
  <Application>Microsoft Office PowerPoint</Application>
  <PresentationFormat>On-screen Show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Module</vt:lpstr>
      <vt:lpstr>The Carbon Cycle</vt:lpstr>
      <vt:lpstr>Catalyst</vt:lpstr>
      <vt:lpstr>Learning Target</vt:lpstr>
      <vt:lpstr>What is matter?</vt:lpstr>
      <vt:lpstr>What is matter?</vt:lpstr>
      <vt:lpstr>The Carbon Cycle</vt:lpstr>
      <vt:lpstr>The Carbon Cycle</vt:lpstr>
      <vt:lpstr>The Carbon Cycle</vt:lpstr>
      <vt:lpstr>Photosynthesis</vt:lpstr>
      <vt:lpstr>Cellular Respiration</vt:lpstr>
      <vt:lpstr>Photosynthesis vs. Cell Respiration</vt:lpstr>
      <vt:lpstr>Decomposition</vt:lpstr>
      <vt:lpstr>Human Impact</vt:lpstr>
      <vt:lpstr>Global Warming Article</vt:lpstr>
      <vt:lpstr>Global Warming Article</vt:lpstr>
      <vt:lpstr>PowerPoint Presentation</vt:lpstr>
      <vt:lpstr>PowerPoint Presentation</vt:lpstr>
    </vt:vector>
  </TitlesOfParts>
  <Company>UNC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Carbon Cycle</dc:title>
  <dc:creator>Lenovo User</dc:creator>
  <cp:lastModifiedBy>Jason</cp:lastModifiedBy>
  <cp:revision>3</cp:revision>
  <dcterms:created xsi:type="dcterms:W3CDTF">2009-12-10T01:56:58Z</dcterms:created>
  <dcterms:modified xsi:type="dcterms:W3CDTF">2014-05-19T03:54:03Z</dcterms:modified>
</cp:coreProperties>
</file>