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9" r:id="rId3"/>
    <p:sldId id="270" r:id="rId4"/>
    <p:sldId id="271" r:id="rId5"/>
    <p:sldId id="272" r:id="rId6"/>
    <p:sldId id="305" r:id="rId7"/>
    <p:sldId id="274" r:id="rId8"/>
    <p:sldId id="306" r:id="rId9"/>
    <p:sldId id="307" r:id="rId10"/>
    <p:sldId id="308" r:id="rId11"/>
    <p:sldId id="275" r:id="rId12"/>
    <p:sldId id="284" r:id="rId13"/>
    <p:sldId id="285" r:id="rId14"/>
    <p:sldId id="286" r:id="rId15"/>
    <p:sldId id="276" r:id="rId16"/>
    <p:sldId id="288" r:id="rId17"/>
    <p:sldId id="281" r:id="rId18"/>
    <p:sldId id="278" r:id="rId19"/>
    <p:sldId id="287" r:id="rId20"/>
    <p:sldId id="289" r:id="rId21"/>
    <p:sldId id="309" r:id="rId22"/>
    <p:sldId id="291" r:id="rId23"/>
    <p:sldId id="279" r:id="rId24"/>
    <p:sldId id="294" r:id="rId25"/>
    <p:sldId id="280" r:id="rId26"/>
    <p:sldId id="290" r:id="rId27"/>
    <p:sldId id="292" r:id="rId28"/>
    <p:sldId id="299" r:id="rId29"/>
    <p:sldId id="300" r:id="rId30"/>
    <p:sldId id="301" r:id="rId31"/>
    <p:sldId id="302" r:id="rId32"/>
    <p:sldId id="303" r:id="rId33"/>
    <p:sldId id="304"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4" d="100"/>
          <a:sy n="84" d="100"/>
        </p:scale>
        <p:origin x="1426" y="8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drawings/_rels/vmlDrawing2.vml.rels><?xml version="1.0" encoding="UTF-8" standalone="yes"?>
<Relationships xmlns="http://schemas.openxmlformats.org/package/2006/relationships"><Relationship Id="rId1" Type="http://schemas.openxmlformats.org/officeDocument/2006/relationships/image" Target="NUL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F89D7C4-1723-414D-A915-5C150B4672C0}" type="datetimeFigureOut">
              <a:rPr lang="en-US" smtClean="0"/>
              <a:pPr/>
              <a:t>3/8/2015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36849E-FEE1-AC43-9CF6-E302358C1CE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89D7C4-1723-414D-A915-5C150B4672C0}" type="datetimeFigureOut">
              <a:rPr lang="en-US" smtClean="0"/>
              <a:pPr/>
              <a:t>3/8/2015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36849E-FEE1-AC43-9CF6-E302358C1CE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89D7C4-1723-414D-A915-5C150B4672C0}" type="datetimeFigureOut">
              <a:rPr lang="en-US" smtClean="0"/>
              <a:pPr/>
              <a:t>3/8/2015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36849E-FEE1-AC43-9CF6-E302358C1CE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89D7C4-1723-414D-A915-5C150B4672C0}" type="datetimeFigureOut">
              <a:rPr lang="en-US" smtClean="0"/>
              <a:pPr/>
              <a:t>3/8/2015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36849E-FEE1-AC43-9CF6-E302358C1CE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89D7C4-1723-414D-A915-5C150B4672C0}" type="datetimeFigureOut">
              <a:rPr lang="en-US" smtClean="0"/>
              <a:pPr/>
              <a:t>3/8/2015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36849E-FEE1-AC43-9CF6-E302358C1CE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F89D7C4-1723-414D-A915-5C150B4672C0}" type="datetimeFigureOut">
              <a:rPr lang="en-US" smtClean="0"/>
              <a:pPr/>
              <a:t>3/8/2015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36849E-FEE1-AC43-9CF6-E302358C1CE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F89D7C4-1723-414D-A915-5C150B4672C0}" type="datetimeFigureOut">
              <a:rPr lang="en-US" smtClean="0"/>
              <a:pPr/>
              <a:t>3/8/2015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36849E-FEE1-AC43-9CF6-E302358C1CE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F89D7C4-1723-414D-A915-5C150B4672C0}" type="datetimeFigureOut">
              <a:rPr lang="en-US" smtClean="0"/>
              <a:pPr/>
              <a:t>3/8/2015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36849E-FEE1-AC43-9CF6-E302358C1CE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89D7C4-1723-414D-A915-5C150B4672C0}" type="datetimeFigureOut">
              <a:rPr lang="en-US" smtClean="0"/>
              <a:pPr/>
              <a:t>3/8/2015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36849E-FEE1-AC43-9CF6-E302358C1CE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89D7C4-1723-414D-A915-5C150B4672C0}" type="datetimeFigureOut">
              <a:rPr lang="en-US" smtClean="0"/>
              <a:pPr/>
              <a:t>3/8/2015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36849E-FEE1-AC43-9CF6-E302358C1CE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89D7C4-1723-414D-A915-5C150B4672C0}" type="datetimeFigureOut">
              <a:rPr lang="en-US" smtClean="0"/>
              <a:pPr/>
              <a:t>3/8/2015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36849E-FEE1-AC43-9CF6-E302358C1CE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89D7C4-1723-414D-A915-5C150B4672C0}" type="datetimeFigureOut">
              <a:rPr lang="en-US" smtClean="0"/>
              <a:pPr/>
              <a:t>3/8/2015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36849E-FEE1-AC43-9CF6-E302358C1CE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Macintosh%20HD:Users:bridgetnolan:Desktop:2011-2012:Biology:Nolan%20Spring%202012:Unit%207_Biotechnology:Unit%207%20Review%20Guide.doc!OLE_LINK5"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www.youtube.com/watch?v=GNMJBMtKKWU&amp;feature=youtube_gdata_player"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Macintosh%20HD:Users:bridgetnolan:Desktop:2011-2012:Biology:Nolan%20Spring%202012:Unit%207_Biotechnology:Unit%207%20Review%20Guide.doc!OLE_LINK5" TargetMode="External"/><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teachersdomain.org/resource/tdc02.sci.life.gen.breedin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teachersdomain.org/resource/tdc02.sci.life.gen.salmon/"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teachersdomain.org/resource/tdc02.sci.life.gen.btcorn/"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Transgenic Organisms</a:t>
            </a:r>
            <a:endParaRPr lang="en-US" dirty="0"/>
          </a:p>
        </p:txBody>
      </p:sp>
      <p:sp>
        <p:nvSpPr>
          <p:cNvPr id="4" name="Subtitle 3"/>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EOC Prep</a:t>
            </a:r>
            <a:endParaRPr lang="en-US" dirty="0"/>
          </a:p>
        </p:txBody>
      </p:sp>
      <p:sp>
        <p:nvSpPr>
          <p:cNvPr id="3" name="Content Placeholder 2"/>
          <p:cNvSpPr>
            <a:spLocks noGrp="1"/>
          </p:cNvSpPr>
          <p:nvPr>
            <p:ph idx="1"/>
          </p:nvPr>
        </p:nvSpPr>
        <p:spPr>
          <a:xfrm>
            <a:off x="457200" y="1417638"/>
            <a:ext cx="8229600" cy="4708525"/>
          </a:xfrm>
        </p:spPr>
        <p:txBody>
          <a:bodyPr>
            <a:normAutofit fontScale="77500" lnSpcReduction="20000"/>
          </a:bodyPr>
          <a:lstStyle/>
          <a:p>
            <a:r>
              <a:rPr lang="en-US" i="1" dirty="0" smtClean="0"/>
              <a:t>Bacillus </a:t>
            </a:r>
            <a:r>
              <a:rPr lang="en-US" i="1" dirty="0" err="1"/>
              <a:t>thuringiensis</a:t>
            </a:r>
            <a:r>
              <a:rPr lang="en-US" i="1" dirty="0"/>
              <a:t>, </a:t>
            </a:r>
            <a:r>
              <a:rPr lang="en-US" dirty="0"/>
              <a:t>a bacterium commonly known as </a:t>
            </a:r>
            <a:r>
              <a:rPr lang="en-US" i="1" dirty="0"/>
              <a:t>Bt</a:t>
            </a:r>
            <a:r>
              <a:rPr lang="en-US" dirty="0"/>
              <a:t>, produces a protein that can kill certain insects that feed on corn crops. Scientists have been successful in transferring the gene that codes for this protein from the bacterium to the corn, so the corn can now make the </a:t>
            </a:r>
            <a:r>
              <a:rPr lang="en-US" i="1" dirty="0"/>
              <a:t>Bt </a:t>
            </a:r>
            <a:r>
              <a:rPr lang="en-US" dirty="0"/>
              <a:t>protein. Corn borers, insects that eat corn, die when they feed on corn containing the </a:t>
            </a:r>
            <a:r>
              <a:rPr lang="en-US" i="1" dirty="0"/>
              <a:t>Bt </a:t>
            </a:r>
            <a:r>
              <a:rPr lang="en-US" dirty="0"/>
              <a:t>protein. A potential problem associated with increased production of </a:t>
            </a:r>
            <a:r>
              <a:rPr lang="en-US" i="1" dirty="0"/>
              <a:t>Bt </a:t>
            </a:r>
            <a:r>
              <a:rPr lang="en-US" dirty="0"/>
              <a:t>corn </a:t>
            </a:r>
            <a:r>
              <a:rPr lang="en-US" dirty="0" smtClean="0"/>
              <a:t>is</a:t>
            </a:r>
          </a:p>
          <a:p>
            <a:pPr>
              <a:buNone/>
            </a:pPr>
            <a:endParaRPr lang="en-US" dirty="0" smtClean="0"/>
          </a:p>
          <a:p>
            <a:pPr marL="914400" lvl="1" indent="-514350">
              <a:buAutoNum type="alphaLcPeriod"/>
            </a:pPr>
            <a:r>
              <a:rPr lang="en-US" dirty="0" smtClean="0"/>
              <a:t>corn </a:t>
            </a:r>
            <a:r>
              <a:rPr lang="en-US" dirty="0"/>
              <a:t>borers may stop feeding on corn plants</a:t>
            </a:r>
            <a:endParaRPr lang="en-US" dirty="0" smtClean="0"/>
          </a:p>
          <a:p>
            <a:pPr marL="914400" lvl="1" indent="-514350">
              <a:buAutoNum type="alphaLcPeriod"/>
            </a:pPr>
            <a:r>
              <a:rPr lang="en-US" dirty="0" smtClean="0"/>
              <a:t>B. corn </a:t>
            </a:r>
            <a:r>
              <a:rPr lang="en-US" dirty="0"/>
              <a:t>borers may develop resistance to the </a:t>
            </a:r>
            <a:r>
              <a:rPr lang="en-US" i="1" dirty="0"/>
              <a:t>Bt </a:t>
            </a:r>
            <a:r>
              <a:rPr lang="en-US" dirty="0" smtClean="0"/>
              <a:t>protein</a:t>
            </a:r>
            <a:endParaRPr lang="en-US" dirty="0"/>
          </a:p>
          <a:p>
            <a:pPr marL="914400" lvl="1" indent="-514350">
              <a:buAutoNum type="alphaLcPeriod"/>
            </a:pPr>
            <a:r>
              <a:rPr lang="en-US" dirty="0" smtClean="0"/>
              <a:t>farmers </a:t>
            </a:r>
            <a:r>
              <a:rPr lang="en-US" dirty="0"/>
              <a:t>may need to use less pesticide to control corn </a:t>
            </a:r>
            <a:r>
              <a:rPr lang="en-US" dirty="0" smtClean="0"/>
              <a:t>borers</a:t>
            </a:r>
            <a:endParaRPr lang="en-US" dirty="0"/>
          </a:p>
          <a:p>
            <a:pPr marL="914400" lvl="1" indent="-514350">
              <a:buAutoNum type="alphaLcPeriod"/>
            </a:pPr>
            <a:r>
              <a:rPr lang="en-US" dirty="0"/>
              <a:t>corn borers may compete with other insects</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13542"/>
            <a:ext cx="8229600" cy="1143000"/>
          </a:xfrm>
        </p:spPr>
        <p:txBody>
          <a:bodyPr/>
          <a:lstStyle/>
          <a:p>
            <a:r>
              <a:rPr lang="en-US" dirty="0" smtClean="0"/>
              <a:t>But how does this work…?</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did THIS happen?!</a:t>
            </a:r>
            <a:endParaRPr lang="en-US" dirty="0"/>
          </a:p>
        </p:txBody>
      </p:sp>
      <p:pic>
        <p:nvPicPr>
          <p:cNvPr id="4" name="Picture 9" descr="green-pig"/>
          <p:cNvPicPr>
            <a:picLocks noChangeAspect="1" noChangeArrowheads="1"/>
          </p:cNvPicPr>
          <p:nvPr/>
        </p:nvPicPr>
        <p:blipFill>
          <a:blip r:embed="rId2"/>
          <a:srcRect/>
          <a:stretch>
            <a:fillRect/>
          </a:stretch>
        </p:blipFill>
        <p:spPr>
          <a:xfrm>
            <a:off x="457200" y="1417638"/>
            <a:ext cx="7764787" cy="5299075"/>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Glow-in-the-dark PIGS?!</a:t>
            </a:r>
            <a:endParaRPr lang="en-US" dirty="0"/>
          </a:p>
        </p:txBody>
      </p:sp>
      <p:sp>
        <p:nvSpPr>
          <p:cNvPr id="3" name="Content Placeholder 2"/>
          <p:cNvSpPr>
            <a:spLocks noGrp="1"/>
          </p:cNvSpPr>
          <p:nvPr>
            <p:ph idx="1"/>
          </p:nvPr>
        </p:nvSpPr>
        <p:spPr/>
        <p:txBody>
          <a:bodyPr>
            <a:normAutofit lnSpcReduction="10000"/>
          </a:bodyPr>
          <a:lstStyle/>
          <a:p>
            <a:r>
              <a:rPr lang="en-US" dirty="0" smtClean="0"/>
              <a:t>A desired gene from one organism (the glow gene from a fire fly) was inserted into the DNA of a pig</a:t>
            </a:r>
          </a:p>
          <a:p>
            <a:pPr>
              <a:buNone/>
            </a:pPr>
            <a:endParaRPr lang="en-US" dirty="0" smtClean="0"/>
          </a:p>
          <a:p>
            <a:r>
              <a:rPr lang="en-US" dirty="0" smtClean="0"/>
              <a:t>Through MITOSIS the pig’s cells began replicating the glow-in-the-dark gene (the desired gene)</a:t>
            </a:r>
          </a:p>
          <a:p>
            <a:endParaRPr lang="en-US" dirty="0" smtClean="0"/>
          </a:p>
          <a:p>
            <a:r>
              <a:rPr lang="en-US" b="1" dirty="0" smtClean="0"/>
              <a:t>Let’s take a closer look at this…</a:t>
            </a:r>
            <a:endParaRPr lang="en-US"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8130" name="Picture 2"/>
          <p:cNvPicPr>
            <a:picLocks noChangeAspect="1" noChangeArrowheads="1"/>
          </p:cNvPicPr>
          <p:nvPr/>
        </p:nvPicPr>
        <p:blipFill>
          <a:blip r:embed="rId2"/>
          <a:srcRect/>
          <a:stretch>
            <a:fillRect/>
          </a:stretch>
        </p:blipFill>
        <p:spPr bwMode="auto">
          <a:xfrm>
            <a:off x="457200" y="173037"/>
            <a:ext cx="8229599" cy="6595976"/>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Recombinant DNA</a:t>
            </a:r>
            <a:endParaRPr lang="en-US" dirty="0"/>
          </a:p>
        </p:txBody>
      </p:sp>
      <p:sp>
        <p:nvSpPr>
          <p:cNvPr id="3" name="Content Placeholder 2"/>
          <p:cNvSpPr>
            <a:spLocks noGrp="1"/>
          </p:cNvSpPr>
          <p:nvPr>
            <p:ph idx="1"/>
          </p:nvPr>
        </p:nvSpPr>
        <p:spPr/>
        <p:txBody>
          <a:bodyPr/>
          <a:lstStyle/>
          <a:p>
            <a:r>
              <a:rPr lang="en-US" dirty="0" smtClean="0"/>
              <a:t>When DNA from </a:t>
            </a:r>
            <a:r>
              <a:rPr lang="en-US" b="1" dirty="0" smtClean="0"/>
              <a:t>two different </a:t>
            </a:r>
            <a:r>
              <a:rPr lang="en-US" dirty="0" smtClean="0"/>
              <a:t>organisms come together, the DNA becomes RECOMBINANT DNA</a:t>
            </a:r>
          </a:p>
          <a:p>
            <a:pPr lvl="1"/>
            <a:r>
              <a:rPr lang="en-US" dirty="0" smtClean="0"/>
              <a:t>What does recombinant (recombine) mean?</a:t>
            </a:r>
          </a:p>
          <a:p>
            <a:pPr lvl="1">
              <a:buNone/>
            </a:pPr>
            <a:endParaRPr lang="en-US" dirty="0"/>
          </a:p>
          <a:p>
            <a:pPr lvl="1">
              <a:buNone/>
            </a:pPr>
            <a:endParaRPr lang="en-US" dirty="0" smtClean="0"/>
          </a:p>
          <a:p>
            <a:pPr marL="342900" lvl="1" indent="-342900">
              <a:buFont typeface="Arial"/>
              <a:buChar char="•"/>
            </a:pPr>
            <a:r>
              <a:rPr lang="en-US" sz="3200" b="1" dirty="0" smtClean="0"/>
              <a:t>The organism that receives the recombinant DNA will use it as if it were its own DNA.</a:t>
            </a:r>
          </a:p>
          <a:p>
            <a:endParaRPr lang="en-US" dirty="0" smtClean="0"/>
          </a:p>
          <a:p>
            <a:pPr>
              <a:buNone/>
            </a:pP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2"/>
          <a:srcRect/>
          <a:stretch>
            <a:fillRect/>
          </a:stretch>
        </p:blipFill>
        <p:spPr bwMode="auto">
          <a:xfrm>
            <a:off x="947408" y="136976"/>
            <a:ext cx="7396711" cy="6472122"/>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Also know as…</a:t>
            </a:r>
            <a:endParaRPr lang="en-US" dirty="0"/>
          </a:p>
        </p:txBody>
      </p:sp>
      <p:sp>
        <p:nvSpPr>
          <p:cNvPr id="3" name="Content Placeholder 2"/>
          <p:cNvSpPr>
            <a:spLocks noGrp="1"/>
          </p:cNvSpPr>
          <p:nvPr>
            <p:ph idx="1"/>
          </p:nvPr>
        </p:nvSpPr>
        <p:spPr/>
        <p:txBody>
          <a:bodyPr/>
          <a:lstStyle/>
          <a:p>
            <a:r>
              <a:rPr lang="en-US" dirty="0" smtClean="0"/>
              <a:t>Transgenic Organisms</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scientists create DNA?</a:t>
            </a:r>
            <a:endParaRPr lang="en-US" dirty="0"/>
          </a:p>
        </p:txBody>
      </p:sp>
      <p:sp>
        <p:nvSpPr>
          <p:cNvPr id="3" name="Content Placeholder 2"/>
          <p:cNvSpPr>
            <a:spLocks noGrp="1"/>
          </p:cNvSpPr>
          <p:nvPr>
            <p:ph idx="1"/>
          </p:nvPr>
        </p:nvSpPr>
        <p:spPr/>
        <p:txBody>
          <a:bodyPr>
            <a:normAutofit/>
          </a:bodyPr>
          <a:lstStyle/>
          <a:p>
            <a:r>
              <a:rPr lang="en-US" dirty="0" smtClean="0"/>
              <a:t>Its all about using BACTERIA!</a:t>
            </a:r>
          </a:p>
          <a:p>
            <a:r>
              <a:rPr lang="en-US" dirty="0" smtClean="0"/>
              <a:t>This is because bacteria have DNA rings called PLASMIDS.</a:t>
            </a:r>
          </a:p>
        </p:txBody>
      </p:sp>
      <p:pic>
        <p:nvPicPr>
          <p:cNvPr id="37890" name="Picture 2"/>
          <p:cNvPicPr>
            <a:picLocks noChangeAspect="1" noChangeArrowheads="1"/>
          </p:cNvPicPr>
          <p:nvPr/>
        </p:nvPicPr>
        <p:blipFill>
          <a:blip r:embed="rId2"/>
          <a:srcRect/>
          <a:stretch>
            <a:fillRect/>
          </a:stretch>
        </p:blipFill>
        <p:spPr bwMode="auto">
          <a:xfrm>
            <a:off x="4132263" y="2806700"/>
            <a:ext cx="4572000" cy="4051300"/>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Steps for Creating a Transgenic Organism</a:t>
            </a:r>
            <a:endParaRPr lang="en-US" dirty="0"/>
          </a:p>
        </p:txBody>
      </p:sp>
      <p:sp>
        <p:nvSpPr>
          <p:cNvPr id="3" name="Content Placeholder 2"/>
          <p:cNvSpPr>
            <a:spLocks noGrp="1"/>
          </p:cNvSpPr>
          <p:nvPr>
            <p:ph idx="1"/>
          </p:nvPr>
        </p:nvSpPr>
        <p:spPr/>
        <p:txBody>
          <a:bodyPr>
            <a:normAutofit fontScale="70000" lnSpcReduction="20000"/>
          </a:bodyPr>
          <a:lstStyle/>
          <a:p>
            <a:pPr marL="514350" indent="-514350">
              <a:buFont typeface="+mj-lt"/>
              <a:buAutoNum type="arabicPeriod"/>
            </a:pPr>
            <a:r>
              <a:rPr lang="en-US" dirty="0"/>
              <a:t>R</a:t>
            </a:r>
            <a:r>
              <a:rPr lang="en-US" dirty="0" smtClean="0"/>
              <a:t>emove the plasmid</a:t>
            </a:r>
          </a:p>
          <a:p>
            <a:pPr marL="514350" indent="-514350">
              <a:buFont typeface="+mj-lt"/>
              <a:buAutoNum type="arabicPeriod"/>
            </a:pPr>
            <a:endParaRPr lang="en-US" dirty="0" smtClean="0"/>
          </a:p>
          <a:p>
            <a:pPr marL="514350" indent="-514350">
              <a:buFont typeface="+mj-lt"/>
              <a:buAutoNum type="arabicPeriod"/>
            </a:pPr>
            <a:r>
              <a:rPr lang="en-US" dirty="0"/>
              <a:t>C</a:t>
            </a:r>
            <a:r>
              <a:rPr lang="en-US" dirty="0" smtClean="0"/>
              <a:t>ut the bacterial DNA using restriction enzymes</a:t>
            </a:r>
          </a:p>
          <a:p>
            <a:pPr marL="514350" indent="-514350">
              <a:buNone/>
            </a:pPr>
            <a:endParaRPr lang="en-US" dirty="0" smtClean="0"/>
          </a:p>
          <a:p>
            <a:pPr marL="514350" indent="-514350">
              <a:buFont typeface="+mj-lt"/>
              <a:buAutoNum type="arabicPeriod"/>
            </a:pPr>
            <a:r>
              <a:rPr lang="en-US" dirty="0" smtClean="0"/>
              <a:t>Remove and cut a desired gene from a different organisms (foreign DNA)</a:t>
            </a:r>
          </a:p>
          <a:p>
            <a:pPr marL="514350" indent="-514350">
              <a:buFont typeface="+mj-lt"/>
              <a:buAutoNum type="arabicPeriod"/>
            </a:pPr>
            <a:endParaRPr lang="en-US" dirty="0" smtClean="0"/>
          </a:p>
          <a:p>
            <a:pPr marL="514350" indent="-514350">
              <a:buFont typeface="+mj-lt"/>
              <a:buAutoNum type="arabicPeriod"/>
            </a:pPr>
            <a:r>
              <a:rPr lang="en-US" dirty="0" smtClean="0"/>
              <a:t>Then glue a piece of foreign (human, plant, animal) DNA back into the plasmid using the enzyme </a:t>
            </a:r>
            <a:r>
              <a:rPr lang="en-US" dirty="0" err="1" smtClean="0"/>
              <a:t>Ligase</a:t>
            </a:r>
            <a:r>
              <a:rPr lang="en-US" dirty="0" smtClean="0"/>
              <a:t>.</a:t>
            </a:r>
          </a:p>
          <a:p>
            <a:pPr marL="514350" indent="-514350">
              <a:buFont typeface="+mj-lt"/>
              <a:buAutoNum type="arabicPeriod"/>
            </a:pPr>
            <a:endParaRPr lang="en-US" dirty="0" smtClean="0"/>
          </a:p>
          <a:p>
            <a:pPr marL="514350" indent="-514350">
              <a:buFont typeface="+mj-lt"/>
              <a:buAutoNum type="arabicPeriod"/>
            </a:pPr>
            <a:r>
              <a:rPr lang="en-US" dirty="0" smtClean="0"/>
              <a:t>Insert the plasmid back into the Bacteria</a:t>
            </a:r>
          </a:p>
          <a:p>
            <a:pPr marL="514350" indent="-514350">
              <a:buFont typeface="+mj-lt"/>
              <a:buAutoNum type="arabicPeriod"/>
            </a:pPr>
            <a:endParaRPr lang="en-US" dirty="0" smtClean="0"/>
          </a:p>
          <a:p>
            <a:pPr marL="514350" indent="-514350">
              <a:buFont typeface="+mj-lt"/>
              <a:buAutoNum type="arabicPeriod"/>
            </a:pPr>
            <a:r>
              <a:rPr lang="en-US" dirty="0" smtClean="0"/>
              <a:t>Now, the bacteria will reproduce the new gene (in the plasmid DNA) to make larger quantities of the desired gene or trait.</a:t>
            </a:r>
          </a:p>
          <a:p>
            <a:pPr marL="514350" indent="-514350">
              <a:buNone/>
            </a:pPr>
            <a:endParaRPr lang="en-US" dirty="0" smtClean="0"/>
          </a:p>
          <a:p>
            <a:pPr>
              <a:buNone/>
            </a:pP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TRANSGENIC Organisms?</a:t>
            </a:r>
            <a:endParaRPr lang="en-US" dirty="0"/>
          </a:p>
        </p:txBody>
      </p:sp>
      <p:sp>
        <p:nvSpPr>
          <p:cNvPr id="3" name="Content Placeholder 2"/>
          <p:cNvSpPr>
            <a:spLocks noGrp="1"/>
          </p:cNvSpPr>
          <p:nvPr>
            <p:ph idx="1"/>
          </p:nvPr>
        </p:nvSpPr>
        <p:spPr/>
        <p:txBody>
          <a:bodyPr>
            <a:normAutofit lnSpcReduction="10000"/>
          </a:bodyPr>
          <a:lstStyle/>
          <a:p>
            <a:r>
              <a:rPr lang="en-US" b="1" dirty="0" smtClean="0"/>
              <a:t>Let’s break apart the word:</a:t>
            </a:r>
          </a:p>
          <a:p>
            <a:pPr lvl="1"/>
            <a:r>
              <a:rPr lang="en-US" dirty="0" smtClean="0"/>
              <a:t>Trans = </a:t>
            </a:r>
          </a:p>
          <a:p>
            <a:pPr lvl="1"/>
            <a:r>
              <a:rPr lang="en-US" dirty="0" err="1" smtClean="0"/>
              <a:t>Genic</a:t>
            </a:r>
            <a:r>
              <a:rPr lang="en-US" dirty="0" smtClean="0"/>
              <a:t> = </a:t>
            </a:r>
          </a:p>
          <a:p>
            <a:pPr lvl="1"/>
            <a:r>
              <a:rPr lang="en-US" dirty="0" smtClean="0"/>
              <a:t>Organism = </a:t>
            </a:r>
          </a:p>
          <a:p>
            <a:r>
              <a:rPr lang="en-US" b="1" dirty="0" smtClean="0"/>
              <a:t>Transgenic Organisms are:</a:t>
            </a:r>
          </a:p>
          <a:p>
            <a:pPr lvl="1"/>
            <a:r>
              <a:rPr lang="en-US" dirty="0" smtClean="0"/>
              <a:t>It is an organism that has had genesinserted(or moved into) from a different organism</a:t>
            </a:r>
          </a:p>
          <a:p>
            <a:pPr lvl="1"/>
            <a:r>
              <a:rPr lang="en-US" dirty="0" smtClean="0"/>
              <a:t>Transgenic organisms are made from combining different DNA </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 bacteria are…</a:t>
            </a:r>
            <a:endParaRPr lang="en-US" dirty="0"/>
          </a:p>
        </p:txBody>
      </p:sp>
      <p:sp>
        <p:nvSpPr>
          <p:cNvPr id="3" name="Content Placeholder 2"/>
          <p:cNvSpPr>
            <a:spLocks noGrp="1"/>
          </p:cNvSpPr>
          <p:nvPr>
            <p:ph idx="1"/>
          </p:nvPr>
        </p:nvSpPr>
        <p:spPr/>
        <p:txBody>
          <a:bodyPr/>
          <a:lstStyle/>
          <a:p>
            <a:r>
              <a:rPr lang="en-US" dirty="0" smtClean="0"/>
              <a:t>IDENTICAL</a:t>
            </a:r>
          </a:p>
          <a:p>
            <a:pPr lvl="1"/>
            <a:r>
              <a:rPr lang="en-US" dirty="0" smtClean="0"/>
              <a:t>REMEMBER: bacteria divide using asexual reproduction!</a:t>
            </a:r>
          </a:p>
          <a:p>
            <a:endParaRPr lang="en-US" dirty="0" smtClean="0"/>
          </a:p>
          <a:p>
            <a:r>
              <a:rPr lang="en-US" dirty="0" smtClean="0"/>
              <a:t>SO…</a:t>
            </a:r>
          </a:p>
          <a:p>
            <a:pPr lvl="1">
              <a:buNone/>
            </a:pPr>
            <a:r>
              <a:rPr lang="en-US" dirty="0" smtClean="0"/>
              <a:t>    Every new bacteria will be making exact copies of the desired gene!</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sz="4000" dirty="0"/>
              <a:t>Applications of</a:t>
            </a:r>
            <a:r>
              <a:rPr lang="en-US" sz="4000" dirty="0" smtClean="0"/>
              <a:t> Recombinant </a:t>
            </a:r>
            <a:r>
              <a:rPr lang="en-US" sz="4000" dirty="0"/>
              <a:t>DNA</a:t>
            </a:r>
          </a:p>
        </p:txBody>
      </p:sp>
      <p:sp>
        <p:nvSpPr>
          <p:cNvPr id="33795" name="Rectangle 3"/>
          <p:cNvSpPr>
            <a:spLocks noGrp="1" noChangeArrowheads="1"/>
          </p:cNvSpPr>
          <p:nvPr>
            <p:ph type="body" idx="1"/>
          </p:nvPr>
        </p:nvSpPr>
        <p:spPr>
          <a:xfrm>
            <a:off x="457200" y="1600200"/>
            <a:ext cx="5105400" cy="4525963"/>
          </a:xfrm>
        </p:spPr>
        <p:txBody>
          <a:bodyPr>
            <a:normAutofit fontScale="77500" lnSpcReduction="20000"/>
          </a:bodyPr>
          <a:lstStyle/>
          <a:p>
            <a:pPr eaLnBrk="1" hangingPunct="1"/>
            <a:r>
              <a:rPr lang="en-US" b="1" dirty="0" smtClean="0"/>
              <a:t>Bacteria</a:t>
            </a:r>
          </a:p>
          <a:p>
            <a:pPr lvl="1"/>
            <a:r>
              <a:rPr lang="en-US" dirty="0" smtClean="0"/>
              <a:t>used </a:t>
            </a:r>
            <a:r>
              <a:rPr lang="en-US" dirty="0"/>
              <a:t>to produce </a:t>
            </a:r>
            <a:r>
              <a:rPr lang="en-US" dirty="0" smtClean="0"/>
              <a:t>hormones, antibiotics and Insulin</a:t>
            </a:r>
          </a:p>
          <a:p>
            <a:pPr eaLnBrk="1" hangingPunct="1"/>
            <a:r>
              <a:rPr lang="en-US" b="1" dirty="0" smtClean="0"/>
              <a:t>Plants</a:t>
            </a:r>
          </a:p>
          <a:p>
            <a:pPr lvl="1"/>
            <a:r>
              <a:rPr lang="en-US" dirty="0"/>
              <a:t>made to be resistant to </a:t>
            </a:r>
            <a:r>
              <a:rPr lang="en-US" dirty="0" smtClean="0"/>
              <a:t>herbicides and Pesticides</a:t>
            </a:r>
          </a:p>
          <a:p>
            <a:pPr eaLnBrk="1" hangingPunct="1"/>
            <a:r>
              <a:rPr lang="en-US" b="1" dirty="0" smtClean="0"/>
              <a:t>Animals </a:t>
            </a:r>
          </a:p>
          <a:p>
            <a:pPr lvl="1"/>
            <a:r>
              <a:rPr lang="en-US" dirty="0" smtClean="0"/>
              <a:t>Cloning</a:t>
            </a:r>
          </a:p>
          <a:p>
            <a:pPr lvl="1"/>
            <a:r>
              <a:rPr lang="en-US" dirty="0" smtClean="0"/>
              <a:t> Replacement </a:t>
            </a:r>
            <a:r>
              <a:rPr lang="en-US" dirty="0"/>
              <a:t>of genes which cause </a:t>
            </a:r>
            <a:r>
              <a:rPr lang="en-US" dirty="0" smtClean="0"/>
              <a:t>disorders (aka Gene Therapy)</a:t>
            </a:r>
          </a:p>
          <a:p>
            <a:pPr lvl="2"/>
            <a:r>
              <a:rPr lang="en-US" dirty="0" smtClean="0"/>
              <a:t>Such as Cystic Fibrosis</a:t>
            </a:r>
          </a:p>
          <a:p>
            <a:pPr lvl="2"/>
            <a:r>
              <a:rPr lang="en-US" dirty="0"/>
              <a:t>Severe Combined </a:t>
            </a:r>
            <a:r>
              <a:rPr lang="en-US" dirty="0" smtClean="0"/>
              <a:t>Immunodeficiency</a:t>
            </a:r>
            <a:endParaRPr lang="en-US" dirty="0"/>
          </a:p>
        </p:txBody>
      </p:sp>
      <p:pic>
        <p:nvPicPr>
          <p:cNvPr id="38916" name="Picture 4" descr="genes"/>
          <p:cNvPicPr>
            <a:picLocks noChangeAspect="1" noChangeArrowheads="1"/>
          </p:cNvPicPr>
          <p:nvPr/>
        </p:nvPicPr>
        <p:blipFill>
          <a:blip r:embed="rId2"/>
          <a:srcRect/>
          <a:stretch>
            <a:fillRect/>
          </a:stretch>
        </p:blipFill>
        <p:spPr bwMode="auto">
          <a:xfrm>
            <a:off x="6264275" y="1417638"/>
            <a:ext cx="2879725" cy="3200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box(in)">
                                      <p:cBhvr>
                                        <p:cTn id="7" dur="500"/>
                                        <p:tgtEl>
                                          <p:spTgt spid="33795">
                                            <p:txEl>
                                              <p:pRg st="0" end="0"/>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3795">
                                            <p:txEl>
                                              <p:pRg st="1" end="1"/>
                                            </p:txEl>
                                          </p:spTgt>
                                        </p:tgtEl>
                                        <p:attrNameLst>
                                          <p:attrName>style.visibility</p:attrName>
                                        </p:attrNameLst>
                                      </p:cBhvr>
                                      <p:to>
                                        <p:strVal val="visible"/>
                                      </p:to>
                                    </p:set>
                                    <p:animEffect transition="in" filter="box(in)">
                                      <p:cBhvr>
                                        <p:cTn id="10" dur="500"/>
                                        <p:tgtEl>
                                          <p:spTgt spid="3379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33795">
                                            <p:txEl>
                                              <p:pRg st="2" end="2"/>
                                            </p:txEl>
                                          </p:spTgt>
                                        </p:tgtEl>
                                        <p:attrNameLst>
                                          <p:attrName>style.visibility</p:attrName>
                                        </p:attrNameLst>
                                      </p:cBhvr>
                                      <p:to>
                                        <p:strVal val="visible"/>
                                      </p:to>
                                    </p:set>
                                    <p:animEffect transition="in" filter="box(in)">
                                      <p:cBhvr>
                                        <p:cTn id="15" dur="500"/>
                                        <p:tgtEl>
                                          <p:spTgt spid="33795">
                                            <p:txEl>
                                              <p:pRg st="2" end="2"/>
                                            </p:txEl>
                                          </p:spTgt>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33795">
                                            <p:txEl>
                                              <p:pRg st="3" end="3"/>
                                            </p:txEl>
                                          </p:spTgt>
                                        </p:tgtEl>
                                        <p:attrNameLst>
                                          <p:attrName>style.visibility</p:attrName>
                                        </p:attrNameLst>
                                      </p:cBhvr>
                                      <p:to>
                                        <p:strVal val="visible"/>
                                      </p:to>
                                    </p:set>
                                    <p:animEffect transition="in" filter="box(in)">
                                      <p:cBhvr>
                                        <p:cTn id="18" dur="500"/>
                                        <p:tgtEl>
                                          <p:spTgt spid="33795">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33795">
                                            <p:txEl>
                                              <p:pRg st="4" end="4"/>
                                            </p:txEl>
                                          </p:spTgt>
                                        </p:tgtEl>
                                        <p:attrNameLst>
                                          <p:attrName>style.visibility</p:attrName>
                                        </p:attrNameLst>
                                      </p:cBhvr>
                                      <p:to>
                                        <p:strVal val="visible"/>
                                      </p:to>
                                    </p:set>
                                    <p:animEffect transition="in" filter="box(in)">
                                      <p:cBhvr>
                                        <p:cTn id="23" dur="500"/>
                                        <p:tgtEl>
                                          <p:spTgt spid="33795">
                                            <p:txEl>
                                              <p:pRg st="4" end="4"/>
                                            </p:txEl>
                                          </p:spTgt>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33795">
                                            <p:txEl>
                                              <p:pRg st="5" end="5"/>
                                            </p:txEl>
                                          </p:spTgt>
                                        </p:tgtEl>
                                        <p:attrNameLst>
                                          <p:attrName>style.visibility</p:attrName>
                                        </p:attrNameLst>
                                      </p:cBhvr>
                                      <p:to>
                                        <p:strVal val="visible"/>
                                      </p:to>
                                    </p:set>
                                    <p:animEffect transition="in" filter="box(in)">
                                      <p:cBhvr>
                                        <p:cTn id="26" dur="500"/>
                                        <p:tgtEl>
                                          <p:spTgt spid="33795">
                                            <p:txEl>
                                              <p:pRg st="5" end="5"/>
                                            </p:txEl>
                                          </p:spTgt>
                                        </p:tgtEl>
                                      </p:cBhvr>
                                    </p:animEffect>
                                  </p:childTnLst>
                                </p:cTn>
                              </p:par>
                              <p:par>
                                <p:cTn id="27" presetID="4" presetClass="entr" presetSubtype="16" fill="hold" grpId="0" nodeType="withEffect">
                                  <p:stCondLst>
                                    <p:cond delay="0"/>
                                  </p:stCondLst>
                                  <p:childTnLst>
                                    <p:set>
                                      <p:cBhvr>
                                        <p:cTn id="28" dur="1" fill="hold">
                                          <p:stCondLst>
                                            <p:cond delay="0"/>
                                          </p:stCondLst>
                                        </p:cTn>
                                        <p:tgtEl>
                                          <p:spTgt spid="33795">
                                            <p:txEl>
                                              <p:pRg st="6" end="6"/>
                                            </p:txEl>
                                          </p:spTgt>
                                        </p:tgtEl>
                                        <p:attrNameLst>
                                          <p:attrName>style.visibility</p:attrName>
                                        </p:attrNameLst>
                                      </p:cBhvr>
                                      <p:to>
                                        <p:strVal val="visible"/>
                                      </p:to>
                                    </p:set>
                                    <p:animEffect transition="in" filter="box(in)">
                                      <p:cBhvr>
                                        <p:cTn id="29" dur="500"/>
                                        <p:tgtEl>
                                          <p:spTgt spid="33795">
                                            <p:txEl>
                                              <p:pRg st="6" end="6"/>
                                            </p:txEl>
                                          </p:spTgt>
                                        </p:tgtEl>
                                      </p:cBhvr>
                                    </p:animEffect>
                                  </p:childTnLst>
                                </p:cTn>
                              </p:par>
                              <p:par>
                                <p:cTn id="30" presetID="4" presetClass="entr" presetSubtype="16" fill="hold" grpId="0" nodeType="withEffect">
                                  <p:stCondLst>
                                    <p:cond delay="0"/>
                                  </p:stCondLst>
                                  <p:childTnLst>
                                    <p:set>
                                      <p:cBhvr>
                                        <p:cTn id="31" dur="1" fill="hold">
                                          <p:stCondLst>
                                            <p:cond delay="0"/>
                                          </p:stCondLst>
                                        </p:cTn>
                                        <p:tgtEl>
                                          <p:spTgt spid="33795">
                                            <p:txEl>
                                              <p:pRg st="7" end="7"/>
                                            </p:txEl>
                                          </p:spTgt>
                                        </p:tgtEl>
                                        <p:attrNameLst>
                                          <p:attrName>style.visibility</p:attrName>
                                        </p:attrNameLst>
                                      </p:cBhvr>
                                      <p:to>
                                        <p:strVal val="visible"/>
                                      </p:to>
                                    </p:set>
                                    <p:animEffect transition="in" filter="box(in)">
                                      <p:cBhvr>
                                        <p:cTn id="32" dur="500"/>
                                        <p:tgtEl>
                                          <p:spTgt spid="33795">
                                            <p:txEl>
                                              <p:pRg st="7" end="7"/>
                                            </p:txEl>
                                          </p:spTgt>
                                        </p:tgtEl>
                                      </p:cBhvr>
                                    </p:animEffect>
                                  </p:childTnLst>
                                </p:cTn>
                              </p:par>
                              <p:par>
                                <p:cTn id="33" presetID="4" presetClass="entr" presetSubtype="16" fill="hold" grpId="0" nodeType="withEffect">
                                  <p:stCondLst>
                                    <p:cond delay="0"/>
                                  </p:stCondLst>
                                  <p:childTnLst>
                                    <p:set>
                                      <p:cBhvr>
                                        <p:cTn id="34" dur="1" fill="hold">
                                          <p:stCondLst>
                                            <p:cond delay="0"/>
                                          </p:stCondLst>
                                        </p:cTn>
                                        <p:tgtEl>
                                          <p:spTgt spid="33795">
                                            <p:txEl>
                                              <p:pRg st="8" end="8"/>
                                            </p:txEl>
                                          </p:spTgt>
                                        </p:tgtEl>
                                        <p:attrNameLst>
                                          <p:attrName>style.visibility</p:attrName>
                                        </p:attrNameLst>
                                      </p:cBhvr>
                                      <p:to>
                                        <p:strVal val="visible"/>
                                      </p:to>
                                    </p:set>
                                    <p:animEffect transition="in" filter="box(in)">
                                      <p:cBhvr>
                                        <p:cTn id="35" dur="500"/>
                                        <p:tgtEl>
                                          <p:spTgt spid="3379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itle 1"/>
          <p:cNvSpPr>
            <a:spLocks noGrp="1"/>
          </p:cNvSpPr>
          <p:nvPr>
            <p:ph type="title"/>
          </p:nvPr>
        </p:nvSpPr>
        <p:spPr/>
        <p:txBody>
          <a:bodyPr/>
          <a:lstStyle/>
          <a:p>
            <a:r>
              <a:rPr lang="en-US" smtClean="0"/>
              <a:t>Genetic Engineering of Insulin</a:t>
            </a:r>
          </a:p>
        </p:txBody>
      </p:sp>
      <p:graphicFrame>
        <p:nvGraphicFramePr>
          <p:cNvPr id="37890" name="Object 2"/>
          <p:cNvGraphicFramePr>
            <a:graphicFrameLocks noChangeAspect="1"/>
          </p:cNvGraphicFramePr>
          <p:nvPr>
            <p:extLst>
              <p:ext uri="{D42A27DB-BD31-4B8C-83A1-F6EECF244321}">
                <p14:modId xmlns:p14="http://schemas.microsoft.com/office/powerpoint/2010/main" val="3731060123"/>
              </p:ext>
            </p:extLst>
          </p:nvPr>
        </p:nvGraphicFramePr>
        <p:xfrm>
          <a:off x="349250" y="1905000"/>
          <a:ext cx="8794750" cy="3886200"/>
        </p:xfrm>
        <a:graphic>
          <a:graphicData uri="http://schemas.openxmlformats.org/presentationml/2006/ole">
            <mc:AlternateContent xmlns:mc="http://schemas.openxmlformats.org/markup-compatibility/2006">
              <mc:Choice xmlns:v="urn:schemas-microsoft-com:vml" Requires="v">
                <p:oleObj spid="_x0000_s54279" name="Document" r:id="rId3" imgW="0" imgH="0" progId="Word.Document.12">
                  <p:link updateAutomatic="1"/>
                </p:oleObj>
              </mc:Choice>
              <mc:Fallback>
                <p:oleObj name="Document" r:id="rId3" imgW="0" imgH="0" progId="Word.Document.12">
                  <p:link updateAutomatic="1"/>
                  <p:pic>
                    <p:nvPicPr>
                      <p:cNvPr id="0" name="AutoShape 2"/>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349250" y="1905000"/>
                        <a:ext cx="879475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noChangeArrowheads="1"/>
          </p:cNvPicPr>
          <p:nvPr/>
        </p:nvPicPr>
        <p:blipFill>
          <a:blip r:embed="rId2"/>
          <a:srcRect l="54286" t="20572" r="13333" b="9904"/>
          <a:stretch>
            <a:fillRect/>
          </a:stretch>
        </p:blipFill>
        <p:spPr bwMode="auto">
          <a:xfrm>
            <a:off x="457200" y="274638"/>
            <a:ext cx="8229599" cy="6583362"/>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smtClean="0"/>
              <a:t>Let’s take a look…</a:t>
            </a:r>
          </a:p>
        </p:txBody>
      </p:sp>
      <p:sp>
        <p:nvSpPr>
          <p:cNvPr id="39939" name="Content Placeholder 2"/>
          <p:cNvSpPr>
            <a:spLocks noGrp="1"/>
          </p:cNvSpPr>
          <p:nvPr>
            <p:ph idx="1"/>
          </p:nvPr>
        </p:nvSpPr>
        <p:spPr>
          <a:xfrm>
            <a:off x="381000" y="1371600"/>
            <a:ext cx="8229600" cy="4525963"/>
          </a:xfrm>
        </p:spPr>
        <p:txBody>
          <a:bodyPr>
            <a:normAutofit/>
          </a:bodyPr>
          <a:lstStyle/>
          <a:p>
            <a:r>
              <a:rPr lang="en-US" u="sng" smtClean="0"/>
              <a:t>ttp://www.youtube.com/watch?v=AEINuCL-5wc&amp;feature=youtube_gdata_player</a:t>
            </a:r>
          </a:p>
          <a:p>
            <a:pPr>
              <a:buFontTx/>
              <a:buNone/>
            </a:pPr>
            <a:endParaRPr lang="en-US" smtClean="0"/>
          </a:p>
          <a:p>
            <a:r>
              <a:rPr lang="en-US" u="sng" smtClean="0">
                <a:hlinkClick r:id="rId2"/>
              </a:rPr>
              <a:t>http://www.youtube.com/watch?v=GNMJBMtKKWU&amp;feature=youtube_gdata_player</a:t>
            </a:r>
          </a:p>
          <a:p>
            <a:pPr>
              <a:buFontTx/>
              <a:buNone/>
            </a:pPr>
            <a:endParaRPr lang="en-US" smtClean="0"/>
          </a:p>
          <a:p>
            <a:r>
              <a:rPr lang="en-US" smtClean="0"/>
              <a:t>http://www.youtube.com/watch?v=TpmNfv1jKuA</a:t>
            </a:r>
          </a:p>
          <a:p>
            <a:endParaRPr lang="en-US"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9938" name="Picture 2" descr="PlasmidPicture"/>
          <p:cNvPicPr>
            <a:picLocks noChangeAspect="1" noChangeArrowheads="1"/>
          </p:cNvPicPr>
          <p:nvPr/>
        </p:nvPicPr>
        <p:blipFill>
          <a:blip r:embed="rId2"/>
          <a:srcRect/>
          <a:stretch>
            <a:fillRect/>
          </a:stretch>
        </p:blipFill>
        <p:spPr bwMode="auto">
          <a:xfrm>
            <a:off x="0" y="18784"/>
            <a:ext cx="9144000" cy="6834454"/>
          </a:xfrm>
          <a:prstGeom prst="rect">
            <a:avLst/>
          </a:prstGeom>
          <a:noFill/>
          <a:ln w="28575">
            <a:solidFill>
              <a:srgbClr val="000000"/>
            </a:solid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1358900" y="1588"/>
            <a:ext cx="3154363" cy="381000"/>
          </a:xfrm>
          <a:prstGeom prst="rect">
            <a:avLst/>
          </a:prstGeom>
          <a:noFill/>
          <a:ln w="9525">
            <a:noFill/>
            <a:miter lim="800000"/>
            <a:headEnd/>
            <a:tailEnd/>
          </a:ln>
        </p:spPr>
        <p:txBody>
          <a:bodyPr wrap="none" lIns="89671" tIns="44842" rIns="89671" bIns="44842">
            <a:prstTxWarp prst="textNoShape">
              <a:avLst/>
            </a:prstTxWarp>
            <a:spAutoFit/>
          </a:bodyPr>
          <a:lstStyle/>
          <a:p>
            <a:r>
              <a:rPr lang="en-US" b="1">
                <a:solidFill>
                  <a:schemeClr val="bg1"/>
                </a:solidFill>
              </a:rPr>
              <a:t>Genetics and Biotechnology</a:t>
            </a:r>
          </a:p>
        </p:txBody>
      </p:sp>
      <p:pic>
        <p:nvPicPr>
          <p:cNvPr id="36868" name="Picture 5" descr="ch 13 im 12"/>
          <p:cNvPicPr>
            <a:picLocks noChangeAspect="1" noChangeArrowheads="1"/>
          </p:cNvPicPr>
          <p:nvPr/>
        </p:nvPicPr>
        <p:blipFill>
          <a:blip r:embed="rId2"/>
          <a:srcRect/>
          <a:stretch>
            <a:fillRect/>
          </a:stretch>
        </p:blipFill>
        <p:spPr bwMode="auto">
          <a:xfrm>
            <a:off x="647705" y="745764"/>
            <a:ext cx="8060385" cy="5401038"/>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Title 1"/>
          <p:cNvSpPr>
            <a:spLocks noGrp="1"/>
          </p:cNvSpPr>
          <p:nvPr>
            <p:ph type="title"/>
          </p:nvPr>
        </p:nvSpPr>
        <p:spPr/>
        <p:txBody>
          <a:bodyPr/>
          <a:lstStyle/>
          <a:p>
            <a:r>
              <a:rPr lang="en-US" smtClean="0"/>
              <a:t>Genetic Engineering Re-Cap </a:t>
            </a:r>
          </a:p>
        </p:txBody>
      </p:sp>
      <p:sp>
        <p:nvSpPr>
          <p:cNvPr id="64516" name="Content Placeholder 2"/>
          <p:cNvSpPr>
            <a:spLocks noGrp="1"/>
          </p:cNvSpPr>
          <p:nvPr>
            <p:ph idx="1"/>
          </p:nvPr>
        </p:nvSpPr>
        <p:spPr/>
        <p:txBody>
          <a:bodyPr/>
          <a:lstStyle/>
          <a:p>
            <a:r>
              <a:rPr lang="en-US" smtClean="0"/>
              <a:t>http://www.youtube.com/watch?v=TpmNfv1jKuA</a:t>
            </a:r>
          </a:p>
          <a:p>
            <a:endParaRPr lang="en-US" smtClean="0"/>
          </a:p>
        </p:txBody>
      </p:sp>
      <p:graphicFrame>
        <p:nvGraphicFramePr>
          <p:cNvPr id="64514" name="Object 2"/>
          <p:cNvGraphicFramePr>
            <a:graphicFrameLocks noChangeAspect="1"/>
          </p:cNvGraphicFramePr>
          <p:nvPr>
            <p:extLst>
              <p:ext uri="{D42A27DB-BD31-4B8C-83A1-F6EECF244321}">
                <p14:modId xmlns:p14="http://schemas.microsoft.com/office/powerpoint/2010/main" val="2203733049"/>
              </p:ext>
            </p:extLst>
          </p:nvPr>
        </p:nvGraphicFramePr>
        <p:xfrm>
          <a:off x="349250" y="2743200"/>
          <a:ext cx="8794750" cy="3886200"/>
        </p:xfrm>
        <a:graphic>
          <a:graphicData uri="http://schemas.openxmlformats.org/presentationml/2006/ole">
            <mc:AlternateContent xmlns:mc="http://schemas.openxmlformats.org/markup-compatibility/2006">
              <mc:Choice xmlns:v="urn:schemas-microsoft-com:vml" Requires="v">
                <p:oleObj spid="_x0000_s55303" name="Document" r:id="rId3" imgW="0" imgH="0" progId="Word.Document.12">
                  <p:link updateAutomatic="1"/>
                </p:oleObj>
              </mc:Choice>
              <mc:Fallback>
                <p:oleObj name="Document" r:id="rId3" imgW="0" imgH="0" progId="Word.Document.12">
                  <p:link updateAutomatic="1"/>
                  <p:pic>
                    <p:nvPicPr>
                      <p:cNvPr id="0" name="AutoShape 2"/>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349250" y="2743200"/>
                        <a:ext cx="879475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4517" name="TextBox 4"/>
          <p:cNvSpPr txBox="1">
            <a:spLocks noChangeArrowheads="1"/>
          </p:cNvSpPr>
          <p:nvPr/>
        </p:nvSpPr>
        <p:spPr bwMode="auto">
          <a:xfrm>
            <a:off x="838200" y="4267200"/>
            <a:ext cx="1066800" cy="838200"/>
          </a:xfrm>
          <a:prstGeom prst="rect">
            <a:avLst/>
          </a:prstGeom>
          <a:solidFill>
            <a:srgbClr val="CCFFCC"/>
          </a:solidFill>
          <a:ln w="9525">
            <a:solidFill>
              <a:schemeClr val="tx1"/>
            </a:solidFill>
            <a:miter lim="800000"/>
            <a:headEnd/>
            <a:tailEnd/>
          </a:ln>
        </p:spPr>
        <p:txBody>
          <a:bodyPr>
            <a:prstTxWarp prst="textNoShape">
              <a:avLst/>
            </a:prstTxWarp>
            <a:spAutoFit/>
          </a:bodyPr>
          <a:lstStyle/>
          <a:p>
            <a:endParaRPr lang="en-US"/>
          </a:p>
        </p:txBody>
      </p:sp>
      <p:sp>
        <p:nvSpPr>
          <p:cNvPr id="64518" name="TextBox 5"/>
          <p:cNvSpPr txBox="1">
            <a:spLocks noChangeArrowheads="1"/>
          </p:cNvSpPr>
          <p:nvPr/>
        </p:nvSpPr>
        <p:spPr bwMode="auto">
          <a:xfrm>
            <a:off x="2286000" y="4267200"/>
            <a:ext cx="1066800" cy="838200"/>
          </a:xfrm>
          <a:prstGeom prst="rect">
            <a:avLst/>
          </a:prstGeom>
          <a:solidFill>
            <a:srgbClr val="CCFFCC"/>
          </a:solidFill>
          <a:ln w="9525">
            <a:solidFill>
              <a:schemeClr val="tx1"/>
            </a:solidFill>
            <a:miter lim="800000"/>
            <a:headEnd/>
            <a:tailEnd/>
          </a:ln>
        </p:spPr>
        <p:txBody>
          <a:bodyPr>
            <a:prstTxWarp prst="textNoShape">
              <a:avLst/>
            </a:prstTxWarp>
            <a:spAutoFit/>
          </a:bodyPr>
          <a:lstStyle/>
          <a:p>
            <a:endParaRPr lang="en-US"/>
          </a:p>
        </p:txBody>
      </p:sp>
      <p:sp>
        <p:nvSpPr>
          <p:cNvPr id="64519" name="TextBox 6"/>
          <p:cNvSpPr txBox="1">
            <a:spLocks noChangeArrowheads="1"/>
          </p:cNvSpPr>
          <p:nvPr/>
        </p:nvSpPr>
        <p:spPr bwMode="auto">
          <a:xfrm>
            <a:off x="3276600" y="3048000"/>
            <a:ext cx="1143000" cy="457200"/>
          </a:xfrm>
          <a:prstGeom prst="rect">
            <a:avLst/>
          </a:prstGeom>
          <a:solidFill>
            <a:srgbClr val="CCFFCC"/>
          </a:solidFill>
          <a:ln w="9525">
            <a:solidFill>
              <a:schemeClr val="tx1"/>
            </a:solidFill>
            <a:miter lim="800000"/>
            <a:headEnd/>
            <a:tailEnd/>
          </a:ln>
        </p:spPr>
        <p:txBody>
          <a:bodyPr>
            <a:prstTxWarp prst="textNoShape">
              <a:avLst/>
            </a:prstTxWarp>
            <a:spAutoFit/>
          </a:bodyPr>
          <a:lstStyle/>
          <a:p>
            <a:endParaRPr lang="en-US"/>
          </a:p>
        </p:txBody>
      </p:sp>
      <p:sp>
        <p:nvSpPr>
          <p:cNvPr id="64520" name="TextBox 7"/>
          <p:cNvSpPr txBox="1">
            <a:spLocks noChangeArrowheads="1"/>
          </p:cNvSpPr>
          <p:nvPr/>
        </p:nvSpPr>
        <p:spPr bwMode="auto">
          <a:xfrm>
            <a:off x="5181600" y="4191000"/>
            <a:ext cx="1676400" cy="609600"/>
          </a:xfrm>
          <a:prstGeom prst="rect">
            <a:avLst/>
          </a:prstGeom>
          <a:solidFill>
            <a:srgbClr val="CCFFCC"/>
          </a:solidFill>
          <a:ln w="9525">
            <a:solidFill>
              <a:schemeClr val="tx1"/>
            </a:solidFill>
            <a:miter lim="800000"/>
            <a:headEnd/>
            <a:tailEnd/>
          </a:ln>
        </p:spPr>
        <p:txBody>
          <a:bodyPr>
            <a:prstTxWarp prst="textNoShape">
              <a:avLst/>
            </a:prstTxWarp>
            <a:spAutoFit/>
          </a:bodyPr>
          <a:lstStyle/>
          <a:p>
            <a:endParaRPr lang="en-US"/>
          </a:p>
        </p:txBody>
      </p:sp>
      <p:sp>
        <p:nvSpPr>
          <p:cNvPr id="64521" name="TextBox 8"/>
          <p:cNvSpPr txBox="1">
            <a:spLocks noChangeArrowheads="1"/>
          </p:cNvSpPr>
          <p:nvPr/>
        </p:nvSpPr>
        <p:spPr bwMode="auto">
          <a:xfrm>
            <a:off x="7543800" y="5791200"/>
            <a:ext cx="1295400" cy="685800"/>
          </a:xfrm>
          <a:prstGeom prst="rect">
            <a:avLst/>
          </a:prstGeom>
          <a:solidFill>
            <a:srgbClr val="CCFFCC"/>
          </a:solidFill>
          <a:ln w="9525">
            <a:solidFill>
              <a:schemeClr val="tx1"/>
            </a:solidFill>
            <a:miter lim="800000"/>
            <a:headEnd/>
            <a:tailEnd/>
          </a:ln>
        </p:spPr>
        <p:txBody>
          <a:bodyPr>
            <a:prstTxWarp prst="textNoShape">
              <a:avLst/>
            </a:prstTxWarp>
            <a:spAutoFit/>
          </a:bodyPr>
          <a:lstStyle/>
          <a:p>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p:cNvPicPr>
            <a:picLocks noChangeAspect="1" noChangeArrowheads="1"/>
          </p:cNvPicPr>
          <p:nvPr/>
        </p:nvPicPr>
        <p:blipFill>
          <a:blip r:embed="rId2"/>
          <a:srcRect l="29524" t="16000" r="14761" b="11620"/>
          <a:stretch>
            <a:fillRect/>
          </a:stretch>
        </p:blipFill>
        <p:spPr bwMode="auto">
          <a:xfrm>
            <a:off x="381000" y="76200"/>
            <a:ext cx="8229600" cy="6681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7"/>
          <p:cNvPicPr>
            <a:picLocks noChangeAspect="1" noChangeArrowheads="1"/>
          </p:cNvPicPr>
          <p:nvPr/>
        </p:nvPicPr>
        <p:blipFill>
          <a:blip r:embed="rId2"/>
          <a:srcRect l="25238" t="29715" r="8095" b="12381"/>
          <a:stretch>
            <a:fillRect/>
          </a:stretch>
        </p:blipFill>
        <p:spPr bwMode="auto">
          <a:xfrm>
            <a:off x="0" y="1119188"/>
            <a:ext cx="9067800" cy="5129212"/>
          </a:xfrm>
          <a:prstGeom prst="rect">
            <a:avLst/>
          </a:prstGeom>
          <a:noFill/>
          <a:ln w="9525">
            <a:noFill/>
            <a:miter lim="800000"/>
            <a:headEnd/>
            <a:tailEnd/>
          </a:ln>
        </p:spPr>
      </p:pic>
      <p:sp>
        <p:nvSpPr>
          <p:cNvPr id="18435" name="TextBox 2"/>
          <p:cNvSpPr txBox="1">
            <a:spLocks noChangeArrowheads="1"/>
          </p:cNvSpPr>
          <p:nvPr/>
        </p:nvSpPr>
        <p:spPr bwMode="auto">
          <a:xfrm>
            <a:off x="381000" y="20638"/>
            <a:ext cx="8534400" cy="930275"/>
          </a:xfrm>
          <a:prstGeom prst="rect">
            <a:avLst/>
          </a:prstGeom>
          <a:noFill/>
          <a:ln w="9525">
            <a:noFill/>
            <a:miter lim="800000"/>
            <a:headEnd/>
            <a:tailEnd/>
          </a:ln>
        </p:spPr>
        <p:txBody>
          <a:bodyPr>
            <a:prstTxWarp prst="textNoShape">
              <a:avLst/>
            </a:prstTxWarp>
            <a:spAutoFit/>
          </a:bodyPr>
          <a:lstStyle/>
          <a:p>
            <a:pPr algn="ctr"/>
            <a:r>
              <a:rPr lang="en-US" sz="5500" b="1">
                <a:solidFill>
                  <a:srgbClr val="FFFF00"/>
                </a:solidFill>
                <a:latin typeface="Tw Cen MT" charset="0"/>
              </a:rPr>
              <a:t>ONE MORE TIME!</a:t>
            </a:r>
          </a:p>
        </p:txBody>
      </p:sp>
      <p:sp>
        <p:nvSpPr>
          <p:cNvPr id="28679" name="Text Box 7"/>
          <p:cNvSpPr txBox="1">
            <a:spLocks noChangeArrowheads="1"/>
          </p:cNvSpPr>
          <p:nvPr/>
        </p:nvSpPr>
        <p:spPr bwMode="auto">
          <a:xfrm>
            <a:off x="3581400" y="1295400"/>
            <a:ext cx="2819400" cy="457200"/>
          </a:xfrm>
          <a:prstGeom prst="rect">
            <a:avLst/>
          </a:prstGeom>
          <a:noFill/>
          <a:ln w="12700">
            <a:noFill/>
            <a:miter lim="800000"/>
            <a:headEnd/>
            <a:tailEnd/>
          </a:ln>
        </p:spPr>
        <p:txBody>
          <a:bodyPr>
            <a:prstTxWarp prst="textNoShape">
              <a:avLst/>
            </a:prstTxWarp>
          </a:bodyPr>
          <a:lstStyle/>
          <a:p>
            <a:r>
              <a:rPr lang="en-US" sz="1200" b="1">
                <a:latin typeface="Century Gothic" charset="0"/>
              </a:rPr>
              <a:t>Restriction Enzyme</a:t>
            </a:r>
            <a:r>
              <a:rPr lang="en-US" sz="1200">
                <a:latin typeface="Century Gothic" charset="0"/>
              </a:rPr>
              <a:t> (like Eco R1)</a:t>
            </a:r>
            <a:endParaRPr lang="en-US" sz="1200"/>
          </a:p>
        </p:txBody>
      </p:sp>
      <p:sp>
        <p:nvSpPr>
          <p:cNvPr id="28680" name="Text Box 8"/>
          <p:cNvSpPr txBox="1">
            <a:spLocks noChangeArrowheads="1"/>
          </p:cNvSpPr>
          <p:nvPr/>
        </p:nvSpPr>
        <p:spPr bwMode="auto">
          <a:xfrm>
            <a:off x="3429000" y="1981200"/>
            <a:ext cx="2286000" cy="533400"/>
          </a:xfrm>
          <a:prstGeom prst="rect">
            <a:avLst/>
          </a:prstGeom>
          <a:noFill/>
          <a:ln w="12700">
            <a:noFill/>
            <a:miter lim="800000"/>
            <a:headEnd/>
            <a:tailEnd/>
          </a:ln>
        </p:spPr>
        <p:txBody>
          <a:bodyPr>
            <a:prstTxWarp prst="textNoShape">
              <a:avLst/>
            </a:prstTxWarp>
          </a:bodyPr>
          <a:lstStyle/>
          <a:p>
            <a:r>
              <a:rPr lang="en-US" sz="1200" b="1">
                <a:latin typeface="Century Gothic" charset="0"/>
              </a:rPr>
              <a:t>Gene</a:t>
            </a:r>
            <a:r>
              <a:rPr lang="en-US" sz="1200">
                <a:latin typeface="Century Gothic" charset="0"/>
              </a:rPr>
              <a:t> (like the Insulin gene)</a:t>
            </a:r>
            <a:endParaRPr lang="en-US" sz="1200"/>
          </a:p>
        </p:txBody>
      </p:sp>
      <p:sp>
        <p:nvSpPr>
          <p:cNvPr id="28681" name="Text Box 9"/>
          <p:cNvSpPr txBox="1">
            <a:spLocks noChangeArrowheads="1"/>
          </p:cNvSpPr>
          <p:nvPr/>
        </p:nvSpPr>
        <p:spPr bwMode="auto">
          <a:xfrm>
            <a:off x="152400" y="2743200"/>
            <a:ext cx="1447800" cy="685800"/>
          </a:xfrm>
          <a:prstGeom prst="rect">
            <a:avLst/>
          </a:prstGeom>
          <a:noFill/>
          <a:ln w="12700">
            <a:noFill/>
            <a:miter lim="800000"/>
            <a:headEnd/>
            <a:tailEnd/>
          </a:ln>
        </p:spPr>
        <p:txBody>
          <a:bodyPr>
            <a:prstTxWarp prst="textNoShape">
              <a:avLst/>
            </a:prstTxWarp>
          </a:bodyPr>
          <a:lstStyle/>
          <a:p>
            <a:r>
              <a:rPr lang="en-US" sz="1400" b="1">
                <a:latin typeface="Century Gothic" charset="0"/>
              </a:rPr>
              <a:t>Human Cell </a:t>
            </a:r>
          </a:p>
          <a:p>
            <a:r>
              <a:rPr lang="en-US" sz="1200">
                <a:latin typeface="Century Gothic" charset="0"/>
              </a:rPr>
              <a:t>(like a pancreas cell)</a:t>
            </a:r>
            <a:endParaRPr lang="en-US" sz="1200"/>
          </a:p>
        </p:txBody>
      </p:sp>
      <p:sp>
        <p:nvSpPr>
          <p:cNvPr id="18439" name="Text Box 10"/>
          <p:cNvSpPr txBox="1">
            <a:spLocks noChangeArrowheads="1"/>
          </p:cNvSpPr>
          <p:nvPr/>
        </p:nvSpPr>
        <p:spPr bwMode="auto">
          <a:xfrm>
            <a:off x="457200" y="3581400"/>
            <a:ext cx="2057400" cy="342900"/>
          </a:xfrm>
          <a:prstGeom prst="rect">
            <a:avLst/>
          </a:prstGeom>
          <a:noFill/>
          <a:ln w="12700">
            <a:noFill/>
            <a:miter lim="800000"/>
            <a:headEnd/>
            <a:tailEnd/>
          </a:ln>
        </p:spPr>
        <p:txBody>
          <a:bodyPr>
            <a:prstTxWarp prst="textNoShape">
              <a:avLst/>
            </a:prstTxWarp>
          </a:bodyPr>
          <a:lstStyle/>
          <a:p>
            <a:pPr algn="r"/>
            <a:r>
              <a:rPr lang="en-US" sz="1400" b="1">
                <a:latin typeface="Century Gothic" charset="0"/>
              </a:rPr>
              <a:t>Recombinant DNA</a:t>
            </a:r>
            <a:endParaRPr lang="en-US" sz="1400"/>
          </a:p>
        </p:txBody>
      </p:sp>
      <p:sp>
        <p:nvSpPr>
          <p:cNvPr id="28683" name="Text Box 11"/>
          <p:cNvSpPr txBox="1">
            <a:spLocks noChangeArrowheads="1"/>
          </p:cNvSpPr>
          <p:nvPr/>
        </p:nvSpPr>
        <p:spPr bwMode="auto">
          <a:xfrm>
            <a:off x="152400" y="5715000"/>
            <a:ext cx="1371600" cy="304800"/>
          </a:xfrm>
          <a:prstGeom prst="rect">
            <a:avLst/>
          </a:prstGeom>
          <a:noFill/>
          <a:ln w="12700">
            <a:noFill/>
            <a:miter lim="800000"/>
            <a:headEnd/>
            <a:tailEnd/>
          </a:ln>
        </p:spPr>
        <p:txBody>
          <a:bodyPr>
            <a:prstTxWarp prst="textNoShape">
              <a:avLst/>
            </a:prstTxWarp>
          </a:bodyPr>
          <a:lstStyle/>
          <a:p>
            <a:r>
              <a:rPr lang="en-US" sz="1400" b="1">
                <a:latin typeface="Century Gothic" charset="0"/>
              </a:rPr>
              <a:t>Bacteria cell</a:t>
            </a:r>
            <a:endParaRPr lang="en-US" sz="1400"/>
          </a:p>
        </p:txBody>
      </p:sp>
      <p:sp>
        <p:nvSpPr>
          <p:cNvPr id="28684" name="Text Box 12"/>
          <p:cNvSpPr txBox="1">
            <a:spLocks noChangeArrowheads="1"/>
          </p:cNvSpPr>
          <p:nvPr/>
        </p:nvSpPr>
        <p:spPr bwMode="auto">
          <a:xfrm>
            <a:off x="6705600" y="1752600"/>
            <a:ext cx="1828800" cy="609600"/>
          </a:xfrm>
          <a:prstGeom prst="rect">
            <a:avLst/>
          </a:prstGeom>
          <a:noFill/>
          <a:ln w="12700">
            <a:noFill/>
            <a:miter lim="800000"/>
            <a:headEnd/>
            <a:tailEnd/>
          </a:ln>
        </p:spPr>
        <p:txBody>
          <a:bodyPr>
            <a:prstTxWarp prst="textNoShape">
              <a:avLst/>
            </a:prstTxWarp>
          </a:bodyPr>
          <a:lstStyle/>
          <a:p>
            <a:r>
              <a:rPr lang="en-US" sz="1300" b="1">
                <a:latin typeface="Century Gothic" charset="0"/>
              </a:rPr>
              <a:t>Binary Fission</a:t>
            </a:r>
            <a:r>
              <a:rPr lang="en-US" sz="1300">
                <a:latin typeface="Century Gothic" charset="0"/>
              </a:rPr>
              <a:t> to make lots of bacteria!</a:t>
            </a:r>
            <a:endParaRPr lang="en-US" sz="1300"/>
          </a:p>
        </p:txBody>
      </p:sp>
      <p:sp>
        <p:nvSpPr>
          <p:cNvPr id="28685" name="Text Box 13"/>
          <p:cNvSpPr txBox="1">
            <a:spLocks noChangeArrowheads="1"/>
          </p:cNvSpPr>
          <p:nvPr/>
        </p:nvSpPr>
        <p:spPr bwMode="auto">
          <a:xfrm>
            <a:off x="7086600" y="5105400"/>
            <a:ext cx="1981200" cy="1600200"/>
          </a:xfrm>
          <a:prstGeom prst="rect">
            <a:avLst/>
          </a:prstGeom>
          <a:noFill/>
          <a:ln w="12700">
            <a:noFill/>
            <a:miter lim="800000"/>
            <a:headEnd/>
            <a:tailEnd/>
          </a:ln>
        </p:spPr>
        <p:txBody>
          <a:bodyPr>
            <a:prstTxWarp prst="textNoShape">
              <a:avLst/>
            </a:prstTxWarp>
          </a:bodyPr>
          <a:lstStyle/>
          <a:p>
            <a:r>
              <a:rPr lang="en-US" sz="1200">
                <a:latin typeface="Century Gothic" charset="0"/>
              </a:rPr>
              <a:t>Each bacterium will go through protein synthesis to make lots of human </a:t>
            </a:r>
            <a:r>
              <a:rPr lang="en-US" sz="1200" b="1">
                <a:latin typeface="Century Gothic" charset="0"/>
              </a:rPr>
              <a:t>insulin</a:t>
            </a:r>
            <a:r>
              <a:rPr lang="en-US" sz="1200">
                <a:latin typeface="Century Gothic" charset="0"/>
              </a:rPr>
              <a:t>!</a:t>
            </a:r>
            <a:endParaRPr lang="en-US" sz="1200"/>
          </a:p>
        </p:txBody>
      </p:sp>
      <p:sp>
        <p:nvSpPr>
          <p:cNvPr id="28686" name="Text Box 14"/>
          <p:cNvSpPr txBox="1">
            <a:spLocks noChangeArrowheads="1"/>
          </p:cNvSpPr>
          <p:nvPr/>
        </p:nvSpPr>
        <p:spPr bwMode="auto">
          <a:xfrm>
            <a:off x="3505200" y="4648200"/>
            <a:ext cx="1981200" cy="571500"/>
          </a:xfrm>
          <a:prstGeom prst="rect">
            <a:avLst/>
          </a:prstGeom>
          <a:noFill/>
          <a:ln w="12700">
            <a:noFill/>
            <a:miter lim="800000"/>
            <a:headEnd/>
            <a:tailEnd/>
          </a:ln>
        </p:spPr>
        <p:txBody>
          <a:bodyPr>
            <a:prstTxWarp prst="textNoShape">
              <a:avLst/>
            </a:prstTxWarp>
          </a:bodyPr>
          <a:lstStyle/>
          <a:p>
            <a:r>
              <a:rPr lang="en-US" sz="1500" b="1">
                <a:latin typeface="Century Gothic" charset="0"/>
              </a:rPr>
              <a:t>Restriction Enzyme</a:t>
            </a:r>
          </a:p>
          <a:p>
            <a:r>
              <a:rPr lang="en-US" sz="1500">
                <a:latin typeface="Century Gothic" charset="0"/>
              </a:rPr>
              <a:t>(like Eco R1)</a:t>
            </a:r>
            <a:endParaRPr lang="en-US" sz="1500"/>
          </a:p>
        </p:txBody>
      </p:sp>
      <p:sp>
        <p:nvSpPr>
          <p:cNvPr id="28687" name="Text Box 15"/>
          <p:cNvSpPr txBox="1">
            <a:spLocks noChangeArrowheads="1"/>
          </p:cNvSpPr>
          <p:nvPr/>
        </p:nvSpPr>
        <p:spPr bwMode="auto">
          <a:xfrm>
            <a:off x="914400" y="4572000"/>
            <a:ext cx="1066800" cy="304800"/>
          </a:xfrm>
          <a:prstGeom prst="rect">
            <a:avLst/>
          </a:prstGeom>
          <a:noFill/>
          <a:ln w="12700">
            <a:noFill/>
            <a:miter lim="800000"/>
            <a:headEnd/>
            <a:tailEnd/>
          </a:ln>
        </p:spPr>
        <p:txBody>
          <a:bodyPr>
            <a:prstTxWarp prst="textNoShape">
              <a:avLst/>
            </a:prstTxWarp>
          </a:bodyPr>
          <a:lstStyle/>
          <a:p>
            <a:r>
              <a:rPr lang="en-US" sz="1500" b="1">
                <a:latin typeface="Century Gothic" charset="0"/>
              </a:rPr>
              <a:t>Plasmid </a:t>
            </a:r>
            <a:endParaRPr lang="en-US" sz="1500"/>
          </a:p>
        </p:txBody>
      </p:sp>
      <p:sp>
        <p:nvSpPr>
          <p:cNvPr id="28688" name="Text Box 16"/>
          <p:cNvSpPr txBox="1">
            <a:spLocks noChangeArrowheads="1"/>
          </p:cNvSpPr>
          <p:nvPr/>
        </p:nvSpPr>
        <p:spPr bwMode="auto">
          <a:xfrm>
            <a:off x="3657600" y="3962400"/>
            <a:ext cx="1219200" cy="381000"/>
          </a:xfrm>
          <a:prstGeom prst="rect">
            <a:avLst/>
          </a:prstGeom>
          <a:noFill/>
          <a:ln w="12700">
            <a:noFill/>
            <a:miter lim="800000"/>
            <a:headEnd/>
            <a:tailEnd/>
          </a:ln>
        </p:spPr>
        <p:txBody>
          <a:bodyPr>
            <a:prstTxWarp prst="textNoShape">
              <a:avLst/>
            </a:prstTxWarp>
          </a:bodyPr>
          <a:lstStyle/>
          <a:p>
            <a:r>
              <a:rPr lang="en-US" sz="1400" b="1">
                <a:latin typeface="Century Gothic" charset="0"/>
              </a:rPr>
              <a:t>Bacterium</a:t>
            </a:r>
            <a:endParaRPr lang="en-US" sz="1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8681"/>
                                        </p:tgtEl>
                                        <p:attrNameLst>
                                          <p:attrName>style.visibility</p:attrName>
                                        </p:attrNameLst>
                                      </p:cBhvr>
                                      <p:to>
                                        <p:strVal val="visible"/>
                                      </p:to>
                                    </p:set>
                                    <p:animEffect transition="in" filter="diamond(in)">
                                      <p:cBhvr>
                                        <p:cTn id="7" dur="2000"/>
                                        <p:tgtEl>
                                          <p:spTgt spid="2868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8683"/>
                                        </p:tgtEl>
                                        <p:attrNameLst>
                                          <p:attrName>style.visibility</p:attrName>
                                        </p:attrNameLst>
                                      </p:cBhvr>
                                      <p:to>
                                        <p:strVal val="visible"/>
                                      </p:to>
                                    </p:set>
                                    <p:animEffect transition="in" filter="box(in)">
                                      <p:cBhvr>
                                        <p:cTn id="12" dur="500"/>
                                        <p:tgtEl>
                                          <p:spTgt spid="28683"/>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28687"/>
                                        </p:tgtEl>
                                        <p:attrNameLst>
                                          <p:attrName>style.visibility</p:attrName>
                                        </p:attrNameLst>
                                      </p:cBhvr>
                                      <p:to>
                                        <p:strVal val="visible"/>
                                      </p:to>
                                    </p:set>
                                    <p:animEffect transition="in" filter="wipe(down)">
                                      <p:cBhvr>
                                        <p:cTn id="17" dur="580">
                                          <p:stCondLst>
                                            <p:cond delay="0"/>
                                          </p:stCondLst>
                                        </p:cTn>
                                        <p:tgtEl>
                                          <p:spTgt spid="28687"/>
                                        </p:tgtEl>
                                      </p:cBhvr>
                                    </p:animEffect>
                                    <p:anim calcmode="lin" valueType="num">
                                      <p:cBhvr>
                                        <p:cTn id="18" dur="1822" tmFilter="0,0; 0.14,0.36; 0.43,0.73; 0.71,0.91; 1.0,1.0">
                                          <p:stCondLst>
                                            <p:cond delay="0"/>
                                          </p:stCondLst>
                                        </p:cTn>
                                        <p:tgtEl>
                                          <p:spTgt spid="28687"/>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8687"/>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8687"/>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8687"/>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8687"/>
                                        </p:tgtEl>
                                        <p:attrNameLst>
                                          <p:attrName>ppt_y</p:attrName>
                                        </p:attrNameLst>
                                      </p:cBhvr>
                                      <p:tavLst>
                                        <p:tav tm="0" fmla="#ppt_y-sin(pi*$)/81">
                                          <p:val>
                                            <p:fltVal val="0"/>
                                          </p:val>
                                        </p:tav>
                                        <p:tav tm="100000">
                                          <p:val>
                                            <p:fltVal val="1"/>
                                          </p:val>
                                        </p:tav>
                                      </p:tavLst>
                                    </p:anim>
                                    <p:animScale>
                                      <p:cBhvr>
                                        <p:cTn id="23" dur="26">
                                          <p:stCondLst>
                                            <p:cond delay="650"/>
                                          </p:stCondLst>
                                        </p:cTn>
                                        <p:tgtEl>
                                          <p:spTgt spid="28687"/>
                                        </p:tgtEl>
                                      </p:cBhvr>
                                      <p:to x="100000" y="60000"/>
                                    </p:animScale>
                                    <p:animScale>
                                      <p:cBhvr>
                                        <p:cTn id="24" dur="166" decel="50000">
                                          <p:stCondLst>
                                            <p:cond delay="676"/>
                                          </p:stCondLst>
                                        </p:cTn>
                                        <p:tgtEl>
                                          <p:spTgt spid="28687"/>
                                        </p:tgtEl>
                                      </p:cBhvr>
                                      <p:to x="100000" y="100000"/>
                                    </p:animScale>
                                    <p:animScale>
                                      <p:cBhvr>
                                        <p:cTn id="25" dur="26">
                                          <p:stCondLst>
                                            <p:cond delay="1312"/>
                                          </p:stCondLst>
                                        </p:cTn>
                                        <p:tgtEl>
                                          <p:spTgt spid="28687"/>
                                        </p:tgtEl>
                                      </p:cBhvr>
                                      <p:to x="100000" y="80000"/>
                                    </p:animScale>
                                    <p:animScale>
                                      <p:cBhvr>
                                        <p:cTn id="26" dur="166" decel="50000">
                                          <p:stCondLst>
                                            <p:cond delay="1338"/>
                                          </p:stCondLst>
                                        </p:cTn>
                                        <p:tgtEl>
                                          <p:spTgt spid="28687"/>
                                        </p:tgtEl>
                                      </p:cBhvr>
                                      <p:to x="100000" y="100000"/>
                                    </p:animScale>
                                    <p:animScale>
                                      <p:cBhvr>
                                        <p:cTn id="27" dur="26">
                                          <p:stCondLst>
                                            <p:cond delay="1642"/>
                                          </p:stCondLst>
                                        </p:cTn>
                                        <p:tgtEl>
                                          <p:spTgt spid="28687"/>
                                        </p:tgtEl>
                                      </p:cBhvr>
                                      <p:to x="100000" y="90000"/>
                                    </p:animScale>
                                    <p:animScale>
                                      <p:cBhvr>
                                        <p:cTn id="28" dur="166" decel="50000">
                                          <p:stCondLst>
                                            <p:cond delay="1668"/>
                                          </p:stCondLst>
                                        </p:cTn>
                                        <p:tgtEl>
                                          <p:spTgt spid="28687"/>
                                        </p:tgtEl>
                                      </p:cBhvr>
                                      <p:to x="100000" y="100000"/>
                                    </p:animScale>
                                    <p:animScale>
                                      <p:cBhvr>
                                        <p:cTn id="29" dur="26">
                                          <p:stCondLst>
                                            <p:cond delay="1808"/>
                                          </p:stCondLst>
                                        </p:cTn>
                                        <p:tgtEl>
                                          <p:spTgt spid="28687"/>
                                        </p:tgtEl>
                                      </p:cBhvr>
                                      <p:to x="100000" y="95000"/>
                                    </p:animScale>
                                    <p:animScale>
                                      <p:cBhvr>
                                        <p:cTn id="30" dur="166" decel="50000">
                                          <p:stCondLst>
                                            <p:cond delay="1834"/>
                                          </p:stCondLst>
                                        </p:cTn>
                                        <p:tgtEl>
                                          <p:spTgt spid="28687"/>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28679"/>
                                        </p:tgtEl>
                                        <p:attrNameLst>
                                          <p:attrName>style.visibility</p:attrName>
                                        </p:attrNameLst>
                                      </p:cBhvr>
                                      <p:to>
                                        <p:strVal val="visible"/>
                                      </p:to>
                                    </p:set>
                                    <p:animEffect transition="in" filter="box(in)">
                                      <p:cBhvr>
                                        <p:cTn id="35" dur="500"/>
                                        <p:tgtEl>
                                          <p:spTgt spid="28679"/>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grpId="0" nodeType="clickEffect">
                                  <p:stCondLst>
                                    <p:cond delay="0"/>
                                  </p:stCondLst>
                                  <p:childTnLst>
                                    <p:set>
                                      <p:cBhvr>
                                        <p:cTn id="39" dur="1" fill="hold">
                                          <p:stCondLst>
                                            <p:cond delay="0"/>
                                          </p:stCondLst>
                                        </p:cTn>
                                        <p:tgtEl>
                                          <p:spTgt spid="28680"/>
                                        </p:tgtEl>
                                        <p:attrNameLst>
                                          <p:attrName>style.visibility</p:attrName>
                                        </p:attrNameLst>
                                      </p:cBhvr>
                                      <p:to>
                                        <p:strVal val="visible"/>
                                      </p:to>
                                    </p:set>
                                    <p:animEffect transition="in" filter="checkerboard(across)">
                                      <p:cBhvr>
                                        <p:cTn id="40" dur="500"/>
                                        <p:tgtEl>
                                          <p:spTgt spid="28680"/>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28686"/>
                                        </p:tgtEl>
                                        <p:attrNameLst>
                                          <p:attrName>style.visibility</p:attrName>
                                        </p:attrNameLst>
                                      </p:cBhvr>
                                      <p:to>
                                        <p:strVal val="visible"/>
                                      </p:to>
                                    </p:set>
                                    <p:anim calcmode="lin" valueType="num">
                                      <p:cBhvr additive="base">
                                        <p:cTn id="45" dur="500" fill="hold"/>
                                        <p:tgtEl>
                                          <p:spTgt spid="28686"/>
                                        </p:tgtEl>
                                        <p:attrNameLst>
                                          <p:attrName>ppt_x</p:attrName>
                                        </p:attrNameLst>
                                      </p:cBhvr>
                                      <p:tavLst>
                                        <p:tav tm="0">
                                          <p:val>
                                            <p:strVal val="#ppt_x"/>
                                          </p:val>
                                        </p:tav>
                                        <p:tav tm="100000">
                                          <p:val>
                                            <p:strVal val="#ppt_x"/>
                                          </p:val>
                                        </p:tav>
                                      </p:tavLst>
                                    </p:anim>
                                    <p:anim calcmode="lin" valueType="num">
                                      <p:cBhvr additive="base">
                                        <p:cTn id="46" dur="500" fill="hold"/>
                                        <p:tgtEl>
                                          <p:spTgt spid="28686"/>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5" presetClass="entr" presetSubtype="10" fill="hold" grpId="0" nodeType="clickEffect">
                                  <p:stCondLst>
                                    <p:cond delay="0"/>
                                  </p:stCondLst>
                                  <p:childTnLst>
                                    <p:set>
                                      <p:cBhvr>
                                        <p:cTn id="50" dur="1" fill="hold">
                                          <p:stCondLst>
                                            <p:cond delay="0"/>
                                          </p:stCondLst>
                                        </p:cTn>
                                        <p:tgtEl>
                                          <p:spTgt spid="28688"/>
                                        </p:tgtEl>
                                        <p:attrNameLst>
                                          <p:attrName>style.visibility</p:attrName>
                                        </p:attrNameLst>
                                      </p:cBhvr>
                                      <p:to>
                                        <p:strVal val="visible"/>
                                      </p:to>
                                    </p:set>
                                    <p:animEffect transition="in" filter="checkerboard(across)">
                                      <p:cBhvr>
                                        <p:cTn id="51" dur="500"/>
                                        <p:tgtEl>
                                          <p:spTgt spid="28688"/>
                                        </p:tgtEl>
                                      </p:cBhvr>
                                    </p:animEffect>
                                  </p:childTnLst>
                                </p:cTn>
                              </p:par>
                            </p:childTnLst>
                          </p:cTn>
                        </p:par>
                      </p:childTnLst>
                    </p:cTn>
                  </p:par>
                  <p:par>
                    <p:cTn id="52" fill="hold">
                      <p:stCondLst>
                        <p:cond delay="indefinite"/>
                      </p:stCondLst>
                      <p:childTnLst>
                        <p:par>
                          <p:cTn id="53" fill="hold">
                            <p:stCondLst>
                              <p:cond delay="0"/>
                            </p:stCondLst>
                            <p:childTnLst>
                              <p:par>
                                <p:cTn id="54" presetID="51" presetClass="entr" presetSubtype="0" fill="hold" grpId="0" nodeType="clickEffect">
                                  <p:stCondLst>
                                    <p:cond delay="0"/>
                                  </p:stCondLst>
                                  <p:childTnLst>
                                    <p:set>
                                      <p:cBhvr>
                                        <p:cTn id="55" dur="1" fill="hold">
                                          <p:stCondLst>
                                            <p:cond delay="0"/>
                                          </p:stCondLst>
                                        </p:cTn>
                                        <p:tgtEl>
                                          <p:spTgt spid="28684"/>
                                        </p:tgtEl>
                                        <p:attrNameLst>
                                          <p:attrName>style.visibility</p:attrName>
                                        </p:attrNameLst>
                                      </p:cBhvr>
                                      <p:to>
                                        <p:strVal val="visible"/>
                                      </p:to>
                                    </p:set>
                                    <p:animEffect transition="in" filter="fade">
                                      <p:cBhvr>
                                        <p:cTn id="56" dur="770" decel="100000"/>
                                        <p:tgtEl>
                                          <p:spTgt spid="28684"/>
                                        </p:tgtEl>
                                      </p:cBhvr>
                                    </p:animEffect>
                                    <p:animScale>
                                      <p:cBhvr>
                                        <p:cTn id="57" dur="770" decel="100000"/>
                                        <p:tgtEl>
                                          <p:spTgt spid="28684"/>
                                        </p:tgtEl>
                                      </p:cBhvr>
                                      <p:from x="10000" y="10000"/>
                                      <p:to x="200000" y="450000"/>
                                    </p:animScale>
                                    <p:animScale>
                                      <p:cBhvr>
                                        <p:cTn id="58" dur="1230" accel="100000" fill="hold">
                                          <p:stCondLst>
                                            <p:cond delay="770"/>
                                          </p:stCondLst>
                                        </p:cTn>
                                        <p:tgtEl>
                                          <p:spTgt spid="28684"/>
                                        </p:tgtEl>
                                      </p:cBhvr>
                                      <p:from x="200000" y="450000"/>
                                      <p:to x="100000" y="100000"/>
                                    </p:animScale>
                                    <p:set>
                                      <p:cBhvr>
                                        <p:cTn id="59" dur="770" fill="hold"/>
                                        <p:tgtEl>
                                          <p:spTgt spid="28684"/>
                                        </p:tgtEl>
                                        <p:attrNameLst>
                                          <p:attrName>ppt_x</p:attrName>
                                        </p:attrNameLst>
                                      </p:cBhvr>
                                      <p:to>
                                        <p:strVal val="(0.5)"/>
                                      </p:to>
                                    </p:set>
                                    <p:anim from="(0.5)" to="(#ppt_x)" calcmode="lin" valueType="num">
                                      <p:cBhvr>
                                        <p:cTn id="60" dur="1230" accel="100000" fill="hold">
                                          <p:stCondLst>
                                            <p:cond delay="770"/>
                                          </p:stCondLst>
                                        </p:cTn>
                                        <p:tgtEl>
                                          <p:spTgt spid="28684"/>
                                        </p:tgtEl>
                                        <p:attrNameLst>
                                          <p:attrName>ppt_x</p:attrName>
                                        </p:attrNameLst>
                                      </p:cBhvr>
                                    </p:anim>
                                    <p:set>
                                      <p:cBhvr>
                                        <p:cTn id="61" dur="770" fill="hold"/>
                                        <p:tgtEl>
                                          <p:spTgt spid="28684"/>
                                        </p:tgtEl>
                                        <p:attrNameLst>
                                          <p:attrName>ppt_y</p:attrName>
                                        </p:attrNameLst>
                                      </p:cBhvr>
                                      <p:to>
                                        <p:strVal val="(#ppt_y+0.4)"/>
                                      </p:to>
                                    </p:set>
                                    <p:anim from="(#ppt_y+0.4)" to="(#ppt_y)" calcmode="lin" valueType="num">
                                      <p:cBhvr>
                                        <p:cTn id="62" dur="1230" accel="100000" fill="hold">
                                          <p:stCondLst>
                                            <p:cond delay="770"/>
                                          </p:stCondLst>
                                        </p:cTn>
                                        <p:tgtEl>
                                          <p:spTgt spid="28684"/>
                                        </p:tgtEl>
                                        <p:attrNameLst>
                                          <p:attrName>ppt_y</p:attrName>
                                        </p:attrNameLst>
                                      </p:cBhvr>
                                    </p:anim>
                                  </p:childTnLst>
                                </p:cTn>
                              </p:par>
                            </p:childTnLst>
                          </p:cTn>
                        </p:par>
                      </p:childTnLst>
                    </p:cTn>
                  </p:par>
                  <p:par>
                    <p:cTn id="63" fill="hold">
                      <p:stCondLst>
                        <p:cond delay="indefinite"/>
                      </p:stCondLst>
                      <p:childTnLst>
                        <p:par>
                          <p:cTn id="64" fill="hold">
                            <p:stCondLst>
                              <p:cond delay="0"/>
                            </p:stCondLst>
                            <p:childTnLst>
                              <p:par>
                                <p:cTn id="65" presetID="51" presetClass="entr" presetSubtype="0" fill="hold" grpId="0" nodeType="clickEffect">
                                  <p:stCondLst>
                                    <p:cond delay="0"/>
                                  </p:stCondLst>
                                  <p:childTnLst>
                                    <p:set>
                                      <p:cBhvr>
                                        <p:cTn id="66" dur="1" fill="hold">
                                          <p:stCondLst>
                                            <p:cond delay="0"/>
                                          </p:stCondLst>
                                        </p:cTn>
                                        <p:tgtEl>
                                          <p:spTgt spid="28685"/>
                                        </p:tgtEl>
                                        <p:attrNameLst>
                                          <p:attrName>style.visibility</p:attrName>
                                        </p:attrNameLst>
                                      </p:cBhvr>
                                      <p:to>
                                        <p:strVal val="visible"/>
                                      </p:to>
                                    </p:set>
                                    <p:animEffect transition="in" filter="fade">
                                      <p:cBhvr>
                                        <p:cTn id="67" dur="770" decel="100000"/>
                                        <p:tgtEl>
                                          <p:spTgt spid="28685"/>
                                        </p:tgtEl>
                                      </p:cBhvr>
                                    </p:animEffect>
                                    <p:animScale>
                                      <p:cBhvr>
                                        <p:cTn id="68" dur="770" decel="100000"/>
                                        <p:tgtEl>
                                          <p:spTgt spid="28685"/>
                                        </p:tgtEl>
                                      </p:cBhvr>
                                      <p:from x="10000" y="10000"/>
                                      <p:to x="200000" y="450000"/>
                                    </p:animScale>
                                    <p:animScale>
                                      <p:cBhvr>
                                        <p:cTn id="69" dur="1230" accel="100000" fill="hold">
                                          <p:stCondLst>
                                            <p:cond delay="770"/>
                                          </p:stCondLst>
                                        </p:cTn>
                                        <p:tgtEl>
                                          <p:spTgt spid="28685"/>
                                        </p:tgtEl>
                                      </p:cBhvr>
                                      <p:from x="200000" y="450000"/>
                                      <p:to x="100000" y="100000"/>
                                    </p:animScale>
                                    <p:set>
                                      <p:cBhvr>
                                        <p:cTn id="70" dur="770" fill="hold"/>
                                        <p:tgtEl>
                                          <p:spTgt spid="28685"/>
                                        </p:tgtEl>
                                        <p:attrNameLst>
                                          <p:attrName>ppt_x</p:attrName>
                                        </p:attrNameLst>
                                      </p:cBhvr>
                                      <p:to>
                                        <p:strVal val="(0.5)"/>
                                      </p:to>
                                    </p:set>
                                    <p:anim from="(0.5)" to="(#ppt_x)" calcmode="lin" valueType="num">
                                      <p:cBhvr>
                                        <p:cTn id="71" dur="1230" accel="100000" fill="hold">
                                          <p:stCondLst>
                                            <p:cond delay="770"/>
                                          </p:stCondLst>
                                        </p:cTn>
                                        <p:tgtEl>
                                          <p:spTgt spid="28685"/>
                                        </p:tgtEl>
                                        <p:attrNameLst>
                                          <p:attrName>ppt_x</p:attrName>
                                        </p:attrNameLst>
                                      </p:cBhvr>
                                    </p:anim>
                                    <p:set>
                                      <p:cBhvr>
                                        <p:cTn id="72" dur="770" fill="hold"/>
                                        <p:tgtEl>
                                          <p:spTgt spid="28685"/>
                                        </p:tgtEl>
                                        <p:attrNameLst>
                                          <p:attrName>ppt_y</p:attrName>
                                        </p:attrNameLst>
                                      </p:cBhvr>
                                      <p:to>
                                        <p:strVal val="(#ppt_y+0.4)"/>
                                      </p:to>
                                    </p:set>
                                    <p:anim from="(#ppt_y+0.4)" to="(#ppt_y)" calcmode="lin" valueType="num">
                                      <p:cBhvr>
                                        <p:cTn id="73" dur="1230" accel="100000" fill="hold">
                                          <p:stCondLst>
                                            <p:cond delay="770"/>
                                          </p:stCondLst>
                                        </p:cTn>
                                        <p:tgtEl>
                                          <p:spTgt spid="2868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9" grpId="0"/>
      <p:bldP spid="28680" grpId="0"/>
      <p:bldP spid="28681" grpId="0"/>
      <p:bldP spid="28683" grpId="0"/>
      <p:bldP spid="28684" grpId="0"/>
      <p:bldP spid="28685" grpId="0"/>
      <p:bldP spid="28686" grpId="0"/>
      <p:bldP spid="28687" grpId="0"/>
      <p:bldP spid="2868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Genetically Modified Food (GMO)</a:t>
            </a:r>
            <a:endParaRPr lang="en-US" dirty="0"/>
          </a:p>
        </p:txBody>
      </p:sp>
      <p:sp>
        <p:nvSpPr>
          <p:cNvPr id="3" name="Content Placeholder 2"/>
          <p:cNvSpPr>
            <a:spLocks noGrp="1"/>
          </p:cNvSpPr>
          <p:nvPr>
            <p:ph idx="1"/>
          </p:nvPr>
        </p:nvSpPr>
        <p:spPr/>
        <p:txBody>
          <a:bodyPr/>
          <a:lstStyle/>
          <a:p>
            <a:r>
              <a:rPr lang="en-US" dirty="0" smtClean="0"/>
              <a:t>It is a crop or food that has been intentionally modified, altered or changed.</a:t>
            </a:r>
          </a:p>
          <a:p>
            <a:pPr>
              <a:buNone/>
            </a:pPr>
            <a:endParaRPr lang="en-US" dirty="0"/>
          </a:p>
        </p:txBody>
      </p:sp>
      <p:pic>
        <p:nvPicPr>
          <p:cNvPr id="29698" name="Picture 2"/>
          <p:cNvPicPr>
            <a:picLocks noChangeAspect="1" noChangeArrowheads="1"/>
          </p:cNvPicPr>
          <p:nvPr/>
        </p:nvPicPr>
        <p:blipFill>
          <a:blip r:embed="rId2"/>
          <a:srcRect/>
          <a:stretch>
            <a:fillRect/>
          </a:stretch>
        </p:blipFill>
        <p:spPr bwMode="auto">
          <a:xfrm>
            <a:off x="6799578" y="4668838"/>
            <a:ext cx="2344422" cy="2189162"/>
          </a:xfrm>
          <a:prstGeom prst="rect">
            <a:avLst/>
          </a:prstGeom>
          <a:noFill/>
          <a:ln w="9525">
            <a:noFill/>
            <a:miter lim="800000"/>
            <a:headEnd/>
            <a:tailEnd/>
          </a:ln>
          <a:effectLst/>
        </p:spPr>
      </p:pic>
      <p:pic>
        <p:nvPicPr>
          <p:cNvPr id="29699" name="Picture 3"/>
          <p:cNvPicPr>
            <a:picLocks noChangeAspect="1" noChangeArrowheads="1"/>
          </p:cNvPicPr>
          <p:nvPr/>
        </p:nvPicPr>
        <p:blipFill>
          <a:blip r:embed="rId3"/>
          <a:srcRect/>
          <a:stretch>
            <a:fillRect/>
          </a:stretch>
        </p:blipFill>
        <p:spPr bwMode="auto">
          <a:xfrm>
            <a:off x="3048001" y="4533900"/>
            <a:ext cx="3492500" cy="2324100"/>
          </a:xfrm>
          <a:prstGeom prst="rect">
            <a:avLst/>
          </a:prstGeom>
          <a:noFill/>
          <a:ln w="9525">
            <a:noFill/>
            <a:miter lim="800000"/>
            <a:headEnd/>
            <a:tailEnd/>
          </a:ln>
          <a:effectLst/>
        </p:spPr>
      </p:pic>
      <p:pic>
        <p:nvPicPr>
          <p:cNvPr id="29700" name="Picture 4"/>
          <p:cNvPicPr>
            <a:picLocks noChangeAspect="1" noChangeArrowheads="1"/>
          </p:cNvPicPr>
          <p:nvPr/>
        </p:nvPicPr>
        <p:blipFill>
          <a:blip r:embed="rId4"/>
          <a:srcRect/>
          <a:stretch>
            <a:fillRect/>
          </a:stretch>
        </p:blipFill>
        <p:spPr bwMode="auto">
          <a:xfrm>
            <a:off x="457200" y="2768600"/>
            <a:ext cx="3492500" cy="2324100"/>
          </a:xfrm>
          <a:prstGeom prst="rect">
            <a:avLst/>
          </a:prstGeom>
          <a:noFill/>
          <a:ln w="9525">
            <a:noFill/>
            <a:miter lim="800000"/>
            <a:headEnd/>
            <a:tailEnd/>
          </a:ln>
          <a:effectLst/>
        </p:spPr>
      </p:pic>
      <p:pic>
        <p:nvPicPr>
          <p:cNvPr id="29701" name="Picture 5"/>
          <p:cNvPicPr>
            <a:picLocks noChangeAspect="1" noChangeArrowheads="1"/>
          </p:cNvPicPr>
          <p:nvPr/>
        </p:nvPicPr>
        <p:blipFill>
          <a:blip r:embed="rId5"/>
          <a:srcRect/>
          <a:stretch>
            <a:fillRect/>
          </a:stretch>
        </p:blipFill>
        <p:spPr bwMode="auto">
          <a:xfrm>
            <a:off x="0" y="4533900"/>
            <a:ext cx="3048001" cy="2286000"/>
          </a:xfrm>
          <a:prstGeom prst="rect">
            <a:avLst/>
          </a:prstGeom>
          <a:noFill/>
          <a:ln w="9525">
            <a:noFill/>
            <a:miter lim="800000"/>
            <a:headEnd/>
            <a:tailEnd/>
          </a:ln>
          <a:effectLst/>
        </p:spPr>
      </p:pic>
      <p:pic>
        <p:nvPicPr>
          <p:cNvPr id="29702" name="Picture 6"/>
          <p:cNvPicPr>
            <a:picLocks noChangeAspect="1" noChangeArrowheads="1"/>
          </p:cNvPicPr>
          <p:nvPr/>
        </p:nvPicPr>
        <p:blipFill>
          <a:blip r:embed="rId6"/>
          <a:srcRect/>
          <a:stretch>
            <a:fillRect/>
          </a:stretch>
        </p:blipFill>
        <p:spPr bwMode="auto">
          <a:xfrm>
            <a:off x="5464175" y="2768600"/>
            <a:ext cx="2628900" cy="2133600"/>
          </a:xfrm>
          <a:prstGeom prst="rect">
            <a:avLst/>
          </a:prstGeom>
          <a:noFill/>
          <a:ln w="9525">
            <a:no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srcRect l="29524" t="46541" r="48293" b="11620"/>
          <a:stretch>
            <a:fillRect/>
          </a:stretch>
        </p:blipFill>
        <p:spPr bwMode="auto">
          <a:xfrm>
            <a:off x="228600" y="914400"/>
            <a:ext cx="3276600" cy="3862388"/>
          </a:xfrm>
          <a:prstGeom prst="rect">
            <a:avLst/>
          </a:prstGeom>
          <a:noFill/>
          <a:ln w="9525">
            <a:noFill/>
            <a:miter lim="800000"/>
            <a:headEnd/>
            <a:tailEnd/>
          </a:ln>
        </p:spPr>
      </p:pic>
      <p:pic>
        <p:nvPicPr>
          <p:cNvPr id="19459" name="Picture 3"/>
          <p:cNvPicPr>
            <a:picLocks noChangeAspect="1" noChangeArrowheads="1"/>
          </p:cNvPicPr>
          <p:nvPr/>
        </p:nvPicPr>
        <p:blipFill>
          <a:blip r:embed="rId3"/>
          <a:srcRect l="20000" t="22858" r="20000" b="65714"/>
          <a:stretch>
            <a:fillRect/>
          </a:stretch>
        </p:blipFill>
        <p:spPr bwMode="auto">
          <a:xfrm>
            <a:off x="76200" y="5029200"/>
            <a:ext cx="9067800" cy="1079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srcRect l="29524" t="46541" r="48293" b="11620"/>
          <a:stretch>
            <a:fillRect/>
          </a:stretch>
        </p:blipFill>
        <p:spPr bwMode="auto">
          <a:xfrm>
            <a:off x="228600" y="914400"/>
            <a:ext cx="3276600" cy="3862388"/>
          </a:xfrm>
          <a:prstGeom prst="rect">
            <a:avLst/>
          </a:prstGeom>
          <a:noFill/>
          <a:ln w="9525">
            <a:noFill/>
            <a:miter lim="800000"/>
            <a:headEnd/>
            <a:tailEnd/>
          </a:ln>
        </p:spPr>
      </p:pic>
      <p:pic>
        <p:nvPicPr>
          <p:cNvPr id="20483" name="Picture 4"/>
          <p:cNvPicPr>
            <a:picLocks noChangeAspect="1" noChangeArrowheads="1"/>
          </p:cNvPicPr>
          <p:nvPr/>
        </p:nvPicPr>
        <p:blipFill>
          <a:blip r:embed="rId3"/>
          <a:srcRect l="20000" t="23619" r="20000" b="66286"/>
          <a:stretch>
            <a:fillRect/>
          </a:stretch>
        </p:blipFill>
        <p:spPr bwMode="auto">
          <a:xfrm>
            <a:off x="0" y="5257800"/>
            <a:ext cx="9144000" cy="96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srcRect l="29524" t="46541" r="48293" b="11620"/>
          <a:stretch>
            <a:fillRect/>
          </a:stretch>
        </p:blipFill>
        <p:spPr bwMode="auto">
          <a:xfrm>
            <a:off x="228600" y="914400"/>
            <a:ext cx="3276600" cy="3862388"/>
          </a:xfrm>
          <a:prstGeom prst="rect">
            <a:avLst/>
          </a:prstGeom>
          <a:noFill/>
          <a:ln w="9525">
            <a:noFill/>
            <a:miter lim="800000"/>
            <a:headEnd/>
            <a:tailEnd/>
          </a:ln>
        </p:spPr>
      </p:pic>
      <p:pic>
        <p:nvPicPr>
          <p:cNvPr id="21507" name="Picture 4"/>
          <p:cNvPicPr>
            <a:picLocks noChangeAspect="1" noChangeArrowheads="1"/>
          </p:cNvPicPr>
          <p:nvPr/>
        </p:nvPicPr>
        <p:blipFill>
          <a:blip r:embed="rId3"/>
          <a:srcRect l="20000" t="24380" r="20000" b="65715"/>
          <a:stretch>
            <a:fillRect/>
          </a:stretch>
        </p:blipFill>
        <p:spPr bwMode="auto">
          <a:xfrm>
            <a:off x="0" y="4953000"/>
            <a:ext cx="9144000" cy="942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srcRect l="29524" t="46541" r="48293" b="11620"/>
          <a:stretch>
            <a:fillRect/>
          </a:stretch>
        </p:blipFill>
        <p:spPr bwMode="auto">
          <a:xfrm>
            <a:off x="0" y="0"/>
            <a:ext cx="3276600" cy="3862388"/>
          </a:xfrm>
          <a:prstGeom prst="rect">
            <a:avLst/>
          </a:prstGeom>
          <a:noFill/>
          <a:ln w="9525">
            <a:noFill/>
            <a:miter lim="800000"/>
            <a:headEnd/>
            <a:tailEnd/>
          </a:ln>
        </p:spPr>
      </p:pic>
      <p:pic>
        <p:nvPicPr>
          <p:cNvPr id="22531" name="Picture 4"/>
          <p:cNvPicPr>
            <a:picLocks noChangeAspect="1" noChangeArrowheads="1"/>
          </p:cNvPicPr>
          <p:nvPr/>
        </p:nvPicPr>
        <p:blipFill>
          <a:blip r:embed="rId3"/>
          <a:srcRect l="20000" t="41905" r="19524" b="36000"/>
          <a:stretch>
            <a:fillRect/>
          </a:stretch>
        </p:blipFill>
        <p:spPr bwMode="auto">
          <a:xfrm>
            <a:off x="76200" y="4114800"/>
            <a:ext cx="8839200" cy="2017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Selective Breeding…</a:t>
            </a:r>
            <a:endParaRPr lang="en-US" dirty="0"/>
          </a:p>
        </p:txBody>
      </p:sp>
      <p:sp>
        <p:nvSpPr>
          <p:cNvPr id="3" name="Content Placeholder 2"/>
          <p:cNvSpPr>
            <a:spLocks noGrp="1"/>
          </p:cNvSpPr>
          <p:nvPr>
            <p:ph idx="1"/>
          </p:nvPr>
        </p:nvSpPr>
        <p:spPr/>
        <p:txBody>
          <a:bodyPr/>
          <a:lstStyle/>
          <a:p>
            <a:r>
              <a:rPr lang="en-US" dirty="0" smtClean="0"/>
              <a:t>A type of genetic engineering</a:t>
            </a:r>
          </a:p>
          <a:p>
            <a:r>
              <a:rPr lang="en-US" dirty="0" smtClean="0"/>
              <a:t>Choosing organisms (plants, animals) with the best traits (genes) and breeding them together to produce better (bigger, stronger) offspring</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Can you thinks of a real life example of selective breeding?</a:t>
            </a:r>
            <a:endParaRPr lang="en-US" dirty="0"/>
          </a:p>
        </p:txBody>
      </p:sp>
      <p:sp>
        <p:nvSpPr>
          <p:cNvPr id="3" name="Content Placeholder 2"/>
          <p:cNvSpPr>
            <a:spLocks noGrp="1"/>
          </p:cNvSpPr>
          <p:nvPr>
            <p:ph idx="1"/>
          </p:nvPr>
        </p:nvSpPr>
        <p:spPr/>
        <p:txBody>
          <a:bodyPr/>
          <a:lstStyle/>
          <a:p>
            <a:pPr>
              <a:buNone/>
            </a:pPr>
            <a:endParaRPr lang="en-US" dirty="0" smtClean="0"/>
          </a:p>
        </p:txBody>
      </p:sp>
      <p:pic>
        <p:nvPicPr>
          <p:cNvPr id="31747" name="Picture 3"/>
          <p:cNvPicPr>
            <a:picLocks noChangeAspect="1" noChangeArrowheads="1"/>
          </p:cNvPicPr>
          <p:nvPr/>
        </p:nvPicPr>
        <p:blipFill>
          <a:blip r:embed="rId2"/>
          <a:srcRect/>
          <a:stretch>
            <a:fillRect/>
          </a:stretch>
        </p:blipFill>
        <p:spPr bwMode="auto">
          <a:xfrm>
            <a:off x="2673350" y="5067300"/>
            <a:ext cx="4521200" cy="1790700"/>
          </a:xfrm>
          <a:prstGeom prst="rect">
            <a:avLst/>
          </a:prstGeom>
          <a:noFill/>
          <a:ln w="9525">
            <a:noFill/>
            <a:miter lim="800000"/>
            <a:headEnd/>
            <a:tailEnd/>
          </a:ln>
          <a:effectLst/>
        </p:spPr>
      </p:pic>
      <p:pic>
        <p:nvPicPr>
          <p:cNvPr id="31748" name="Picture 4"/>
          <p:cNvPicPr>
            <a:picLocks noChangeAspect="1" noChangeArrowheads="1"/>
          </p:cNvPicPr>
          <p:nvPr/>
        </p:nvPicPr>
        <p:blipFill>
          <a:blip r:embed="rId3"/>
          <a:srcRect/>
          <a:stretch>
            <a:fillRect/>
          </a:stretch>
        </p:blipFill>
        <p:spPr bwMode="auto">
          <a:xfrm>
            <a:off x="3957319" y="1565911"/>
            <a:ext cx="4423423" cy="3159588"/>
          </a:xfrm>
          <a:prstGeom prst="rect">
            <a:avLst/>
          </a:prstGeom>
          <a:noFill/>
          <a:ln w="9525">
            <a:noFill/>
            <a:miter lim="800000"/>
            <a:headEnd/>
            <a:tailEnd/>
          </a:ln>
          <a:effectLst/>
        </p:spPr>
      </p:pic>
      <p:pic>
        <p:nvPicPr>
          <p:cNvPr id="31749" name="Picture 5"/>
          <p:cNvPicPr>
            <a:picLocks noChangeAspect="1" noChangeArrowheads="1"/>
          </p:cNvPicPr>
          <p:nvPr/>
        </p:nvPicPr>
        <p:blipFill>
          <a:blip r:embed="rId4"/>
          <a:srcRect/>
          <a:stretch>
            <a:fillRect/>
          </a:stretch>
        </p:blipFill>
        <p:spPr bwMode="auto">
          <a:xfrm>
            <a:off x="0" y="4533900"/>
            <a:ext cx="3492500" cy="2324100"/>
          </a:xfrm>
          <a:prstGeom prst="rect">
            <a:avLst/>
          </a:prstGeom>
          <a:noFill/>
          <a:ln w="9525">
            <a:noFill/>
            <a:miter lim="800000"/>
            <a:headEnd/>
            <a:tailEnd/>
          </a:ln>
          <a:effectLst/>
        </p:spPr>
      </p:pic>
      <p:pic>
        <p:nvPicPr>
          <p:cNvPr id="31746" name="Picture 2"/>
          <p:cNvPicPr>
            <a:picLocks noChangeAspect="1" noChangeArrowheads="1"/>
          </p:cNvPicPr>
          <p:nvPr/>
        </p:nvPicPr>
        <p:blipFill>
          <a:blip r:embed="rId5"/>
          <a:srcRect/>
          <a:stretch>
            <a:fillRect/>
          </a:stretch>
        </p:blipFill>
        <p:spPr bwMode="auto">
          <a:xfrm>
            <a:off x="6096000" y="4406900"/>
            <a:ext cx="3048000" cy="2451100"/>
          </a:xfrm>
          <a:prstGeom prst="rect">
            <a:avLst/>
          </a:prstGeom>
          <a:noFill/>
          <a:ln w="9525">
            <a:noFill/>
            <a:miter lim="800000"/>
            <a:headEnd/>
            <a:tailEnd/>
          </a:ln>
          <a:effectLst/>
        </p:spPr>
      </p:pic>
      <p:pic>
        <p:nvPicPr>
          <p:cNvPr id="31750" name="Picture 6"/>
          <p:cNvPicPr>
            <a:picLocks noChangeAspect="1" noChangeArrowheads="1"/>
          </p:cNvPicPr>
          <p:nvPr/>
        </p:nvPicPr>
        <p:blipFill>
          <a:blip r:embed="rId6"/>
          <a:srcRect/>
          <a:stretch>
            <a:fillRect/>
          </a:stretch>
        </p:blipFill>
        <p:spPr bwMode="auto">
          <a:xfrm>
            <a:off x="0" y="1565911"/>
            <a:ext cx="3957319" cy="2967989"/>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Point 1</a:t>
            </a:r>
            <a:endParaRPr lang="en-US" dirty="0"/>
          </a:p>
        </p:txBody>
      </p:sp>
      <p:sp>
        <p:nvSpPr>
          <p:cNvPr id="3" name="Content Placeholder 2"/>
          <p:cNvSpPr>
            <a:spLocks noGrp="1"/>
          </p:cNvSpPr>
          <p:nvPr>
            <p:ph idx="1"/>
          </p:nvPr>
        </p:nvSpPr>
        <p:spPr/>
        <p:txBody>
          <a:bodyPr/>
          <a:lstStyle/>
          <a:p>
            <a:pPr marL="514350" indent="-514350">
              <a:buAutoNum type="arabicPeriod"/>
            </a:pPr>
            <a:r>
              <a:rPr lang="en-US" dirty="0" smtClean="0"/>
              <a:t>What is a Transgenic Organism?</a:t>
            </a:r>
          </a:p>
          <a:p>
            <a:pPr marL="514350" indent="-514350">
              <a:buAutoNum type="arabicPeriod"/>
            </a:pPr>
            <a:r>
              <a:rPr lang="en-US" dirty="0" smtClean="0"/>
              <a:t>How are transgenic organisms made?</a:t>
            </a:r>
          </a:p>
          <a:p>
            <a:pPr marL="514350" indent="-514350">
              <a:buAutoNum type="arabicPeriod"/>
            </a:pPr>
            <a:r>
              <a:rPr lang="en-US" dirty="0" smtClean="0"/>
              <a:t>What is a GMO?</a:t>
            </a:r>
          </a:p>
          <a:p>
            <a:pPr marL="514350" indent="-514350">
              <a:buAutoNum type="arabicPeriod"/>
            </a:pPr>
            <a:r>
              <a:rPr lang="en-US" dirty="0" smtClean="0"/>
              <a:t>What is a real-life example of a GMO?</a:t>
            </a:r>
          </a:p>
          <a:p>
            <a:pPr marL="514350" indent="-514350">
              <a:buAutoNum type="arabicPeriod"/>
            </a:pPr>
            <a:r>
              <a:rPr lang="en-US" dirty="0" smtClean="0"/>
              <a:t>What is selective breeding?</a:t>
            </a:r>
          </a:p>
          <a:p>
            <a:pPr marL="514350" indent="-514350">
              <a:buAutoNum type="arabicPeriod"/>
            </a:pPr>
            <a:r>
              <a:rPr lang="en-US" dirty="0" smtClean="0"/>
              <a:t>What is a real-life example of selective breeding?</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Classical vs. Transgenic Breeding </a:t>
            </a:r>
            <a:endParaRPr lang="en-US" dirty="0"/>
          </a:p>
        </p:txBody>
      </p:sp>
      <p:sp>
        <p:nvSpPr>
          <p:cNvPr id="3" name="Content Placeholder 2"/>
          <p:cNvSpPr>
            <a:spLocks noGrp="1"/>
          </p:cNvSpPr>
          <p:nvPr>
            <p:ph idx="1"/>
          </p:nvPr>
        </p:nvSpPr>
        <p:spPr/>
        <p:txBody>
          <a:bodyPr>
            <a:normAutofit fontScale="70000" lnSpcReduction="20000"/>
          </a:bodyPr>
          <a:lstStyle/>
          <a:p>
            <a:pPr marL="514350" indent="-514350">
              <a:buNone/>
            </a:pPr>
            <a:r>
              <a:rPr lang="en-US" b="1" dirty="0" smtClean="0">
                <a:sym typeface="Wingdings"/>
              </a:rPr>
              <a:t>Discussion Questions:</a:t>
            </a:r>
          </a:p>
          <a:p>
            <a:pPr marL="514350" indent="-514350">
              <a:buAutoNum type="arabicPeriod"/>
            </a:pPr>
            <a:r>
              <a:rPr lang="en-US" dirty="0" smtClean="0">
                <a:sym typeface="Wingdings"/>
              </a:rPr>
              <a:t>How do modern crops compare to their ancestors? Be SPECIFIC!</a:t>
            </a:r>
          </a:p>
          <a:p>
            <a:pPr marL="514350" indent="-514350">
              <a:buNone/>
            </a:pPr>
            <a:endParaRPr lang="en-US" dirty="0" smtClean="0">
              <a:sym typeface="Wingdings"/>
            </a:endParaRPr>
          </a:p>
          <a:p>
            <a:pPr marL="514350" indent="-514350">
              <a:buAutoNum type="arabicPeriod"/>
            </a:pPr>
            <a:r>
              <a:rPr lang="en-US" dirty="0" smtClean="0">
                <a:sym typeface="Wingdings"/>
              </a:rPr>
              <a:t>How is modern modification different from traditional breeders? Two examples.</a:t>
            </a:r>
          </a:p>
          <a:p>
            <a:pPr marL="514350" indent="-514350">
              <a:buNone/>
            </a:pPr>
            <a:endParaRPr lang="en-US" dirty="0" smtClean="0">
              <a:sym typeface="Wingdings"/>
            </a:endParaRPr>
          </a:p>
          <a:p>
            <a:pPr marL="514350" indent="-514350">
              <a:buAutoNum type="arabicPeriod"/>
            </a:pPr>
            <a:r>
              <a:rPr lang="en-US" dirty="0" smtClean="0">
                <a:sym typeface="Wingdings"/>
              </a:rPr>
              <a:t>How much of our genes do we share with plants?</a:t>
            </a:r>
          </a:p>
          <a:p>
            <a:pPr marL="514350" indent="-514350">
              <a:buNone/>
            </a:pPr>
            <a:endParaRPr lang="en-US" dirty="0" smtClean="0">
              <a:sym typeface="Wingdings"/>
            </a:endParaRPr>
          </a:p>
          <a:p>
            <a:pPr marL="514350" indent="-514350">
              <a:buAutoNum type="arabicPeriod"/>
            </a:pPr>
            <a:r>
              <a:rPr lang="en-US" dirty="0" smtClean="0">
                <a:sym typeface="Wingdings"/>
              </a:rPr>
              <a:t>How are we able to share genes with tomatoes, insects and pigs?</a:t>
            </a:r>
          </a:p>
          <a:p>
            <a:pPr marL="514350" indent="-514350">
              <a:buAutoNum type="arabicPeriod"/>
            </a:pPr>
            <a:endParaRPr lang="en-US" dirty="0" smtClean="0">
              <a:sym typeface="Wingdings"/>
            </a:endParaRPr>
          </a:p>
          <a:p>
            <a:pPr marL="514350" indent="-514350">
              <a:buNone/>
            </a:pPr>
            <a:r>
              <a:rPr lang="en-US" dirty="0" smtClean="0">
                <a:sym typeface="Wingdings"/>
                <a:hlinkClick r:id="rId2"/>
              </a:rPr>
              <a:t>http://www.teachersdomain.org/resource/tdc02.sci.life.gen.breeding/</a:t>
            </a:r>
          </a:p>
          <a:p>
            <a:pPr marL="514350" indent="-514350">
              <a:buNone/>
            </a:pPr>
            <a:endParaRPr lang="en-US" dirty="0" smtClean="0">
              <a:sym typeface="Wingding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ym typeface="Wingdings"/>
              </a:rPr>
              <a:t>Transgenic Salmon: Super Salmon</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55000" lnSpcReduction="20000"/>
          </a:bodyPr>
          <a:lstStyle/>
          <a:p>
            <a:pPr>
              <a:buNone/>
            </a:pPr>
            <a:r>
              <a:rPr lang="en-US" b="1" u="sng" dirty="0" smtClean="0"/>
              <a:t>Discussion Questions:</a:t>
            </a:r>
          </a:p>
          <a:p>
            <a:pPr marL="514350" indent="-514350">
              <a:buAutoNum type="arabicPeriod"/>
            </a:pPr>
            <a:r>
              <a:rPr lang="en-US" dirty="0" smtClean="0"/>
              <a:t>How has the Salmon Been engineered? What allows transgenic salmon to grow in the winter?</a:t>
            </a:r>
          </a:p>
          <a:p>
            <a:pPr marL="514350" indent="-514350">
              <a:buNone/>
            </a:pPr>
            <a:endParaRPr lang="en-US" dirty="0" smtClean="0"/>
          </a:p>
          <a:p>
            <a:pPr marL="514350" indent="-514350">
              <a:buAutoNum type="arabicPeriod"/>
            </a:pPr>
            <a:r>
              <a:rPr lang="en-US" dirty="0" smtClean="0"/>
              <a:t>Why would a lady salmon prefer to mate with a larger salmon?</a:t>
            </a:r>
          </a:p>
          <a:p>
            <a:pPr marL="514350" indent="-514350">
              <a:buNone/>
            </a:pPr>
            <a:endParaRPr lang="en-US" dirty="0" smtClean="0"/>
          </a:p>
          <a:p>
            <a:pPr marL="514350" indent="-514350">
              <a:buAutoNum type="arabicPeriod"/>
            </a:pPr>
            <a:r>
              <a:rPr lang="en-US" dirty="0" smtClean="0"/>
              <a:t>What are some possible (negative) consequences of transgenic salmon escaping form their pens into the ocean population?</a:t>
            </a:r>
          </a:p>
          <a:p>
            <a:pPr marL="514350" indent="-514350">
              <a:buNone/>
            </a:pPr>
            <a:endParaRPr lang="en-US" dirty="0" smtClean="0"/>
          </a:p>
          <a:p>
            <a:pPr marL="514350" indent="-514350">
              <a:buAutoNum type="arabicPeriod"/>
            </a:pPr>
            <a:r>
              <a:rPr lang="en-US" dirty="0" smtClean="0"/>
              <a:t>How might transgenic salmon effect the evolution of other salmon populations?</a:t>
            </a:r>
          </a:p>
          <a:p>
            <a:pPr marL="514350" indent="-514350">
              <a:buNone/>
            </a:pPr>
            <a:endParaRPr lang="en-US" dirty="0" smtClean="0"/>
          </a:p>
          <a:p>
            <a:pPr marL="514350" indent="-514350">
              <a:buAutoNum type="arabicPeriod"/>
            </a:pPr>
            <a:r>
              <a:rPr lang="en-US" dirty="0" smtClean="0"/>
              <a:t>Do you think the FDA should give Aqua Bounty permission to grow and sell transgenic salmon? Why or why not?</a:t>
            </a:r>
          </a:p>
          <a:p>
            <a:pPr marL="514350" indent="-514350">
              <a:buNone/>
            </a:pPr>
            <a:endParaRPr lang="en-US" dirty="0" smtClean="0"/>
          </a:p>
          <a:p>
            <a:pPr marL="514350" indent="-514350">
              <a:buNone/>
            </a:pPr>
            <a:r>
              <a:rPr lang="en-US" dirty="0" smtClean="0">
                <a:hlinkClick r:id="rId2"/>
              </a:rPr>
              <a:t>http://www.teachersdomain.org/resource/tdc02.sci.life.gen.salmon/</a:t>
            </a:r>
          </a:p>
          <a:p>
            <a:pPr marL="514350" indent="-514350">
              <a:buNone/>
            </a:pPr>
            <a:endParaRPr lang="en-US"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Bt Corn</a:t>
            </a:r>
            <a:endParaRPr lang="en-US" dirty="0"/>
          </a:p>
        </p:txBody>
      </p:sp>
      <p:sp>
        <p:nvSpPr>
          <p:cNvPr id="3" name="Content Placeholder 2"/>
          <p:cNvSpPr>
            <a:spLocks noGrp="1"/>
          </p:cNvSpPr>
          <p:nvPr>
            <p:ph idx="1"/>
          </p:nvPr>
        </p:nvSpPr>
        <p:spPr/>
        <p:txBody>
          <a:bodyPr>
            <a:normAutofit fontScale="62500" lnSpcReduction="20000"/>
          </a:bodyPr>
          <a:lstStyle/>
          <a:p>
            <a:pPr>
              <a:buNone/>
            </a:pPr>
            <a:r>
              <a:rPr lang="en-US" b="1" u="sng" dirty="0" smtClean="0"/>
              <a:t>Discussion Questions:</a:t>
            </a:r>
          </a:p>
          <a:p>
            <a:pPr marL="514350" indent="-514350">
              <a:buAutoNum type="arabicPeriod"/>
            </a:pPr>
            <a:r>
              <a:rPr lang="en-US" dirty="0" smtClean="0"/>
              <a:t>What is the pest the farmer is trying to remove? What does the pest do to the corn?</a:t>
            </a:r>
          </a:p>
          <a:p>
            <a:pPr marL="514350" indent="-514350">
              <a:buNone/>
            </a:pPr>
            <a:endParaRPr lang="en-US" dirty="0" smtClean="0"/>
          </a:p>
          <a:p>
            <a:pPr marL="514350" indent="-514350">
              <a:buAutoNum type="arabicPeriod"/>
            </a:pPr>
            <a:r>
              <a:rPr lang="en-US" dirty="0" smtClean="0"/>
              <a:t>How is Bt corn different than using normal pesticides? Why is it better?</a:t>
            </a:r>
          </a:p>
          <a:p>
            <a:pPr marL="514350" indent="-514350">
              <a:buNone/>
            </a:pPr>
            <a:endParaRPr lang="en-US" dirty="0" smtClean="0"/>
          </a:p>
          <a:p>
            <a:pPr marL="514350" indent="-514350">
              <a:buAutoNum type="arabicPeriod"/>
            </a:pPr>
            <a:r>
              <a:rPr lang="en-US" dirty="0" smtClean="0"/>
              <a:t>How is Full Belly farm different?</a:t>
            </a:r>
          </a:p>
          <a:p>
            <a:pPr marL="514350" indent="-514350">
              <a:buNone/>
            </a:pPr>
            <a:endParaRPr lang="en-US" dirty="0" smtClean="0"/>
          </a:p>
          <a:p>
            <a:pPr marL="514350" indent="-514350">
              <a:buAutoNum type="arabicPeriod"/>
            </a:pPr>
            <a:r>
              <a:rPr lang="en-US" dirty="0" smtClean="0"/>
              <a:t>What is the downside to using Bt? What happens to the pesticides over time?</a:t>
            </a:r>
          </a:p>
          <a:p>
            <a:pPr marL="514350" indent="-514350">
              <a:buNone/>
            </a:pPr>
            <a:endParaRPr lang="en-US" dirty="0" smtClean="0"/>
          </a:p>
          <a:p>
            <a:pPr marL="514350" indent="-514350">
              <a:buAutoNum type="arabicPeriod"/>
            </a:pPr>
            <a:r>
              <a:rPr lang="en-US" dirty="0" smtClean="0"/>
              <a:t>How does planting a non-Bt area help with future resistance?</a:t>
            </a:r>
          </a:p>
          <a:p>
            <a:pPr marL="514350" indent="-514350">
              <a:buAutoNum type="arabicPeriod"/>
            </a:pPr>
            <a:endParaRPr lang="en-US" dirty="0" smtClean="0"/>
          </a:p>
          <a:p>
            <a:pPr marL="514350" indent="-514350">
              <a:buNone/>
            </a:pPr>
            <a:r>
              <a:rPr lang="en-US" dirty="0" smtClean="0">
                <a:hlinkClick r:id="rId2"/>
              </a:rPr>
              <a:t>http://www.teachersdomain.org/resource/tdc02.sci.life.gen.btcorn/</a:t>
            </a:r>
            <a:endParaRPr lang="en-US" dirty="0" smtClean="0"/>
          </a:p>
          <a:p>
            <a:pPr marL="514350" indent="-514350">
              <a:buNone/>
            </a:pPr>
            <a:endParaRPr lang="en-US" dirty="0" smtClean="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907</TotalTime>
  <Words>899</Words>
  <Application>Microsoft Office PowerPoint</Application>
  <PresentationFormat>On-screen Show (4:3)</PresentationFormat>
  <Paragraphs>136</Paragraphs>
  <Slides>33</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Links</vt:lpstr>
      </vt:variant>
      <vt:variant>
        <vt:i4>2</vt:i4>
      </vt:variant>
      <vt:variant>
        <vt:lpstr>Slide Titles</vt:lpstr>
      </vt:variant>
      <vt:variant>
        <vt:i4>33</vt:i4>
      </vt:variant>
    </vt:vector>
  </HeadingPairs>
  <TitlesOfParts>
    <vt:vector size="41" baseType="lpstr">
      <vt:lpstr>Arial</vt:lpstr>
      <vt:lpstr>Calibri</vt:lpstr>
      <vt:lpstr>Century Gothic</vt:lpstr>
      <vt:lpstr>Tw Cen MT</vt:lpstr>
      <vt:lpstr>Wingdings</vt:lpstr>
      <vt:lpstr>Office Theme</vt:lpstr>
      <vt:lpstr>Macintosh HD:Users:bridgetnolan:Desktop:2011-2012:Biology:Nolan Spring 2012:Unit 7_Biotechnology:Unit 7 Review Guide.doc!OLE_LINK5</vt:lpstr>
      <vt:lpstr>Macintosh HD:Users:bridgetnolan:Desktop:2011-2012:Biology:Nolan Spring 2012:Unit 7_Biotechnology:Unit 7 Review Guide.doc!OLE_LINK5</vt:lpstr>
      <vt:lpstr>Transgenic Organisms</vt:lpstr>
      <vt:lpstr>What is a TRANSGENIC Organisms?</vt:lpstr>
      <vt:lpstr>What is Genetically Modified Food (GMO)</vt:lpstr>
      <vt:lpstr>What is Selective Breeding…</vt:lpstr>
      <vt:lpstr>Can you thinks of a real life example of selective breeding?</vt:lpstr>
      <vt:lpstr>Check Point 1</vt:lpstr>
      <vt:lpstr>Classical vs. Transgenic Breeding </vt:lpstr>
      <vt:lpstr>Transgenic Salmon: Super Salmon </vt:lpstr>
      <vt:lpstr>Bt Corn</vt:lpstr>
      <vt:lpstr>EOC Prep</vt:lpstr>
      <vt:lpstr>But how does this work…?</vt:lpstr>
      <vt:lpstr>How did THIS happen?!</vt:lpstr>
      <vt:lpstr>Glow-in-the-dark PIGS?!</vt:lpstr>
      <vt:lpstr>PowerPoint Presentation</vt:lpstr>
      <vt:lpstr>What is Recombinant DNA</vt:lpstr>
      <vt:lpstr>PowerPoint Presentation</vt:lpstr>
      <vt:lpstr>Also know as…</vt:lpstr>
      <vt:lpstr>How do scientists create DNA?</vt:lpstr>
      <vt:lpstr>Steps for Creating a Transgenic Organism</vt:lpstr>
      <vt:lpstr>All bacteria are…</vt:lpstr>
      <vt:lpstr>Applications of Recombinant DNA</vt:lpstr>
      <vt:lpstr>Genetic Engineering of Insulin</vt:lpstr>
      <vt:lpstr>PowerPoint Presentation</vt:lpstr>
      <vt:lpstr>Let’s take a look…</vt:lpstr>
      <vt:lpstr>PowerPoint Presentation</vt:lpstr>
      <vt:lpstr>PowerPoint Presentation</vt:lpstr>
      <vt:lpstr>Genetic Engineering Re-Cap </vt:lpstr>
      <vt:lpstr>PowerPoint Presentation</vt:lpstr>
      <vt:lpstr>PowerPoint Presentation</vt:lpstr>
      <vt:lpstr>PowerPoint Presentation</vt:lpstr>
      <vt:lpstr>PowerPoint Presentation</vt:lpstr>
      <vt:lpstr>PowerPoint Presentation</vt:lpstr>
      <vt:lpstr>PowerPoint Presentation</vt:lpstr>
    </vt:vector>
  </TitlesOfParts>
  <Company>Teach For America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Transgenic Organisms</dc:title>
  <dc:creator>Bridget Nolan</dc:creator>
  <cp:lastModifiedBy>Jason West</cp:lastModifiedBy>
  <cp:revision>28</cp:revision>
  <dcterms:created xsi:type="dcterms:W3CDTF">2012-10-31T02:10:37Z</dcterms:created>
  <dcterms:modified xsi:type="dcterms:W3CDTF">2015-03-09T01:07:49Z</dcterms:modified>
</cp:coreProperties>
</file>