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3" r:id="rId4"/>
    <p:sldId id="278" r:id="rId5"/>
    <p:sldId id="263" r:id="rId6"/>
    <p:sldId id="279" r:id="rId7"/>
    <p:sldId id="280" r:id="rId8"/>
    <p:sldId id="281" r:id="rId9"/>
    <p:sldId id="262" r:id="rId10"/>
    <p:sldId id="282" r:id="rId11"/>
    <p:sldId id="277" r:id="rId12"/>
    <p:sldId id="283" r:id="rId13"/>
    <p:sldId id="284" r:id="rId14"/>
    <p:sldId id="285" r:id="rId15"/>
    <p:sldId id="286" r:id="rId16"/>
    <p:sldId id="287" r:id="rId17"/>
    <p:sldId id="288" r:id="rId18"/>
    <p:sldId id="289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13" autoAdjust="0"/>
  </p:normalViewPr>
  <p:slideViewPr>
    <p:cSldViewPr>
      <p:cViewPr varScale="1">
        <p:scale>
          <a:sx n="49" d="100"/>
          <a:sy n="49" d="100"/>
        </p:scale>
        <p:origin x="-90" y="-61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C96E-4F63-4F5B-BA63-CABD27326C2C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8C9AC21-3FFA-4C9D-90AA-D6B660604937}">
      <dgm:prSet phldrT="[Text]"/>
      <dgm:spPr/>
      <dgm:t>
        <a:bodyPr/>
        <a:lstStyle/>
        <a:p>
          <a:r>
            <a:rPr lang="en-US" dirty="0" smtClean="0"/>
            <a:t>Community</a:t>
          </a:r>
        </a:p>
        <a:p>
          <a:r>
            <a:rPr lang="en-US" dirty="0" smtClean="0"/>
            <a:t>Interactions</a:t>
          </a:r>
          <a:endParaRPr lang="en-US" dirty="0"/>
        </a:p>
      </dgm:t>
    </dgm:pt>
    <dgm:pt modelId="{2D9F7C18-1DE0-424D-933E-FF03C10F3850}" type="parTrans" cxnId="{788774C9-1D6A-438F-BA0A-09F6EF807435}">
      <dgm:prSet/>
      <dgm:spPr/>
      <dgm:t>
        <a:bodyPr/>
        <a:lstStyle/>
        <a:p>
          <a:endParaRPr lang="en-US"/>
        </a:p>
      </dgm:t>
    </dgm:pt>
    <dgm:pt modelId="{EF4780CA-D754-4AF4-8B5A-9F30634D6BA8}" type="sibTrans" cxnId="{788774C9-1D6A-438F-BA0A-09F6EF807435}">
      <dgm:prSet/>
      <dgm:spPr/>
      <dgm:t>
        <a:bodyPr/>
        <a:lstStyle/>
        <a:p>
          <a:endParaRPr lang="en-US"/>
        </a:p>
      </dgm:t>
    </dgm:pt>
    <dgm:pt modelId="{5AE9E325-3BE1-4E32-AB34-0F126D5FCDE5}">
      <dgm:prSet phldrT="[Text]"/>
      <dgm:spPr/>
      <dgm:t>
        <a:bodyPr/>
        <a:lstStyle/>
        <a:p>
          <a:r>
            <a:rPr lang="en-US" dirty="0" smtClean="0"/>
            <a:t>Competition</a:t>
          </a:r>
          <a:endParaRPr lang="en-US" dirty="0"/>
        </a:p>
      </dgm:t>
    </dgm:pt>
    <dgm:pt modelId="{98650D56-9C43-4505-9DA1-4D3C821A1690}" type="parTrans" cxnId="{05E98F03-5CB2-436C-9F04-9DB03E07AB54}">
      <dgm:prSet/>
      <dgm:spPr/>
      <dgm:t>
        <a:bodyPr/>
        <a:lstStyle/>
        <a:p>
          <a:endParaRPr lang="en-US"/>
        </a:p>
      </dgm:t>
    </dgm:pt>
    <dgm:pt modelId="{9CCD223C-9B7D-4CFD-B1B8-F39EDEF707D5}" type="sibTrans" cxnId="{05E98F03-5CB2-436C-9F04-9DB03E07AB54}">
      <dgm:prSet/>
      <dgm:spPr/>
      <dgm:t>
        <a:bodyPr/>
        <a:lstStyle/>
        <a:p>
          <a:endParaRPr lang="en-US"/>
        </a:p>
      </dgm:t>
    </dgm:pt>
    <dgm:pt modelId="{00BB640D-5BB7-4F3A-896B-B2BA326CB2FC}">
      <dgm:prSet phldrT="[Text]"/>
      <dgm:spPr/>
      <dgm:t>
        <a:bodyPr/>
        <a:lstStyle/>
        <a:p>
          <a:r>
            <a:rPr lang="en-US" dirty="0" smtClean="0"/>
            <a:t>Predation</a:t>
          </a:r>
          <a:endParaRPr lang="en-US" dirty="0"/>
        </a:p>
      </dgm:t>
    </dgm:pt>
    <dgm:pt modelId="{4597D818-6D11-4AC2-BFAD-8621DB5E5ADD}" type="parTrans" cxnId="{51125616-11B8-4BE9-A997-EF563071CECD}">
      <dgm:prSet/>
      <dgm:spPr/>
      <dgm:t>
        <a:bodyPr/>
        <a:lstStyle/>
        <a:p>
          <a:endParaRPr lang="en-US"/>
        </a:p>
      </dgm:t>
    </dgm:pt>
    <dgm:pt modelId="{9E25FE7B-3B2C-4503-A94A-ADA51579DD87}" type="sibTrans" cxnId="{51125616-11B8-4BE9-A997-EF563071CECD}">
      <dgm:prSet/>
      <dgm:spPr/>
      <dgm:t>
        <a:bodyPr/>
        <a:lstStyle/>
        <a:p>
          <a:endParaRPr lang="en-US"/>
        </a:p>
      </dgm:t>
    </dgm:pt>
    <dgm:pt modelId="{70D9E217-76F6-46DE-9203-364EB5B5819B}">
      <dgm:prSet phldrT="[Text]"/>
      <dgm:spPr/>
      <dgm:t>
        <a:bodyPr/>
        <a:lstStyle/>
        <a:p>
          <a:r>
            <a:rPr lang="en-US" dirty="0" smtClean="0"/>
            <a:t>Symbiosis</a:t>
          </a:r>
          <a:endParaRPr lang="en-US" dirty="0"/>
        </a:p>
      </dgm:t>
    </dgm:pt>
    <dgm:pt modelId="{727F31F3-DC16-422C-A2F6-FE8C55FB77E1}" type="parTrans" cxnId="{384BD716-1D85-4806-BE7E-7C19D197EC8C}">
      <dgm:prSet/>
      <dgm:spPr/>
      <dgm:t>
        <a:bodyPr/>
        <a:lstStyle/>
        <a:p>
          <a:endParaRPr lang="en-US"/>
        </a:p>
      </dgm:t>
    </dgm:pt>
    <dgm:pt modelId="{46FBE39B-D349-4812-8DF6-C1750FAE63BA}" type="sibTrans" cxnId="{384BD716-1D85-4806-BE7E-7C19D197EC8C}">
      <dgm:prSet/>
      <dgm:spPr/>
      <dgm:t>
        <a:bodyPr/>
        <a:lstStyle/>
        <a:p>
          <a:endParaRPr lang="en-US"/>
        </a:p>
      </dgm:t>
    </dgm:pt>
    <dgm:pt modelId="{5E419F04-3D00-4CA0-AED4-966593CF0A0A}" type="pres">
      <dgm:prSet presAssocID="{FDE0C96E-4F63-4F5B-BA63-CABD27326C2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2CD18-4C73-43E8-8D0D-D15664F32C2E}" type="pres">
      <dgm:prSet presAssocID="{C8C9AC21-3FFA-4C9D-90AA-D6B660604937}" presName="centerShape" presStyleLbl="node0" presStyleIdx="0" presStyleCnt="1"/>
      <dgm:spPr/>
      <dgm:t>
        <a:bodyPr/>
        <a:lstStyle/>
        <a:p>
          <a:endParaRPr lang="en-US"/>
        </a:p>
      </dgm:t>
    </dgm:pt>
    <dgm:pt modelId="{1E3A3621-59C7-42A1-97A5-EC6ABE8BA2DF}" type="pres">
      <dgm:prSet presAssocID="{98650D56-9C43-4505-9DA1-4D3C821A169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F2E1842-6D3A-42B0-9888-E161EA49B4CD}" type="pres">
      <dgm:prSet presAssocID="{5AE9E325-3BE1-4E32-AB34-0F126D5FCD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A75D-3CA7-401C-9709-F3CF2987108E}" type="pres">
      <dgm:prSet presAssocID="{4597D818-6D11-4AC2-BFAD-8621DB5E5ADD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FB85016-4115-4059-B1FF-07AFB8C98554}" type="pres">
      <dgm:prSet presAssocID="{00BB640D-5BB7-4F3A-896B-B2BA326CB2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B150D-709E-48D6-964B-F70CD13EAA1D}" type="pres">
      <dgm:prSet presAssocID="{727F31F3-DC16-422C-A2F6-FE8C55FB77E1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BC4E986-802D-40F7-91DB-DAE2BC54B845}" type="pres">
      <dgm:prSet presAssocID="{70D9E217-76F6-46DE-9203-364EB5B581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4BD716-1D85-4806-BE7E-7C19D197EC8C}" srcId="{C8C9AC21-3FFA-4C9D-90AA-D6B660604937}" destId="{70D9E217-76F6-46DE-9203-364EB5B5819B}" srcOrd="2" destOrd="0" parTransId="{727F31F3-DC16-422C-A2F6-FE8C55FB77E1}" sibTransId="{46FBE39B-D349-4812-8DF6-C1750FAE63BA}"/>
    <dgm:cxn modelId="{A95E5543-DC48-41FC-81B6-03D7B69B223F}" type="presOf" srcId="{4597D818-6D11-4AC2-BFAD-8621DB5E5ADD}" destId="{C005A75D-3CA7-401C-9709-F3CF2987108E}" srcOrd="0" destOrd="0" presId="urn:microsoft.com/office/officeart/2005/8/layout/radial4"/>
    <dgm:cxn modelId="{063E871E-DA30-4A2B-A893-F1E719848C63}" type="presOf" srcId="{FDE0C96E-4F63-4F5B-BA63-CABD27326C2C}" destId="{5E419F04-3D00-4CA0-AED4-966593CF0A0A}" srcOrd="0" destOrd="0" presId="urn:microsoft.com/office/officeart/2005/8/layout/radial4"/>
    <dgm:cxn modelId="{1D8D5BEA-08A0-4BB2-857E-EA832CCB508C}" type="presOf" srcId="{98650D56-9C43-4505-9DA1-4D3C821A1690}" destId="{1E3A3621-59C7-42A1-97A5-EC6ABE8BA2DF}" srcOrd="0" destOrd="0" presId="urn:microsoft.com/office/officeart/2005/8/layout/radial4"/>
    <dgm:cxn modelId="{51125616-11B8-4BE9-A997-EF563071CECD}" srcId="{C8C9AC21-3FFA-4C9D-90AA-D6B660604937}" destId="{00BB640D-5BB7-4F3A-896B-B2BA326CB2FC}" srcOrd="1" destOrd="0" parTransId="{4597D818-6D11-4AC2-BFAD-8621DB5E5ADD}" sibTransId="{9E25FE7B-3B2C-4503-A94A-ADA51579DD87}"/>
    <dgm:cxn modelId="{2A30A081-217D-4D42-BC40-917F32AFAA27}" type="presOf" srcId="{70D9E217-76F6-46DE-9203-364EB5B5819B}" destId="{8BC4E986-802D-40F7-91DB-DAE2BC54B845}" srcOrd="0" destOrd="0" presId="urn:microsoft.com/office/officeart/2005/8/layout/radial4"/>
    <dgm:cxn modelId="{791C1780-2287-4E8A-8740-8EAA9796846A}" type="presOf" srcId="{00BB640D-5BB7-4F3A-896B-B2BA326CB2FC}" destId="{FFB85016-4115-4059-B1FF-07AFB8C98554}" srcOrd="0" destOrd="0" presId="urn:microsoft.com/office/officeart/2005/8/layout/radial4"/>
    <dgm:cxn modelId="{788774C9-1D6A-438F-BA0A-09F6EF807435}" srcId="{FDE0C96E-4F63-4F5B-BA63-CABD27326C2C}" destId="{C8C9AC21-3FFA-4C9D-90AA-D6B660604937}" srcOrd="0" destOrd="0" parTransId="{2D9F7C18-1DE0-424D-933E-FF03C10F3850}" sibTransId="{EF4780CA-D754-4AF4-8B5A-9F30634D6BA8}"/>
    <dgm:cxn modelId="{8109B576-20E6-400A-A63D-7F0F12E37512}" type="presOf" srcId="{5AE9E325-3BE1-4E32-AB34-0F126D5FCDE5}" destId="{4F2E1842-6D3A-42B0-9888-E161EA49B4CD}" srcOrd="0" destOrd="0" presId="urn:microsoft.com/office/officeart/2005/8/layout/radial4"/>
    <dgm:cxn modelId="{05E98F03-5CB2-436C-9F04-9DB03E07AB54}" srcId="{C8C9AC21-3FFA-4C9D-90AA-D6B660604937}" destId="{5AE9E325-3BE1-4E32-AB34-0F126D5FCDE5}" srcOrd="0" destOrd="0" parTransId="{98650D56-9C43-4505-9DA1-4D3C821A1690}" sibTransId="{9CCD223C-9B7D-4CFD-B1B8-F39EDEF707D5}"/>
    <dgm:cxn modelId="{0A6AF1EA-A240-4483-BB2F-538F3D5DCE72}" type="presOf" srcId="{727F31F3-DC16-422C-A2F6-FE8C55FB77E1}" destId="{594B150D-709E-48D6-964B-F70CD13EAA1D}" srcOrd="0" destOrd="0" presId="urn:microsoft.com/office/officeart/2005/8/layout/radial4"/>
    <dgm:cxn modelId="{20661E7E-8B0C-4136-BB75-817E9B74FFD4}" type="presOf" srcId="{C8C9AC21-3FFA-4C9D-90AA-D6B660604937}" destId="{3632CD18-4C73-43E8-8D0D-D15664F32C2E}" srcOrd="0" destOrd="0" presId="urn:microsoft.com/office/officeart/2005/8/layout/radial4"/>
    <dgm:cxn modelId="{E5F899D3-B2C7-449C-973F-5DC340CA8810}" type="presParOf" srcId="{5E419F04-3D00-4CA0-AED4-966593CF0A0A}" destId="{3632CD18-4C73-43E8-8D0D-D15664F32C2E}" srcOrd="0" destOrd="0" presId="urn:microsoft.com/office/officeart/2005/8/layout/radial4"/>
    <dgm:cxn modelId="{4D42CF8E-E36F-4294-92F4-762AF31795DD}" type="presParOf" srcId="{5E419F04-3D00-4CA0-AED4-966593CF0A0A}" destId="{1E3A3621-59C7-42A1-97A5-EC6ABE8BA2DF}" srcOrd="1" destOrd="0" presId="urn:microsoft.com/office/officeart/2005/8/layout/radial4"/>
    <dgm:cxn modelId="{CDA2C7BB-5E46-42E0-9544-E505665E4358}" type="presParOf" srcId="{5E419F04-3D00-4CA0-AED4-966593CF0A0A}" destId="{4F2E1842-6D3A-42B0-9888-E161EA49B4CD}" srcOrd="2" destOrd="0" presId="urn:microsoft.com/office/officeart/2005/8/layout/radial4"/>
    <dgm:cxn modelId="{8C0678D6-7B11-4D01-A448-AA97C373B001}" type="presParOf" srcId="{5E419F04-3D00-4CA0-AED4-966593CF0A0A}" destId="{C005A75D-3CA7-401C-9709-F3CF2987108E}" srcOrd="3" destOrd="0" presId="urn:microsoft.com/office/officeart/2005/8/layout/radial4"/>
    <dgm:cxn modelId="{AB00D2B9-2164-4BC9-AFAC-62E865BD2EA2}" type="presParOf" srcId="{5E419F04-3D00-4CA0-AED4-966593CF0A0A}" destId="{FFB85016-4115-4059-B1FF-07AFB8C98554}" srcOrd="4" destOrd="0" presId="urn:microsoft.com/office/officeart/2005/8/layout/radial4"/>
    <dgm:cxn modelId="{B0710EF8-0156-44C0-9304-AD78266F64FE}" type="presParOf" srcId="{5E419F04-3D00-4CA0-AED4-966593CF0A0A}" destId="{594B150D-709E-48D6-964B-F70CD13EAA1D}" srcOrd="5" destOrd="0" presId="urn:microsoft.com/office/officeart/2005/8/layout/radial4"/>
    <dgm:cxn modelId="{7062E14D-BBEA-47B2-AF33-05FF014A700A}" type="presParOf" srcId="{5E419F04-3D00-4CA0-AED4-966593CF0A0A}" destId="{8BC4E986-802D-40F7-91DB-DAE2BC54B8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2CD18-4C73-43E8-8D0D-D15664F32C2E}">
      <dsp:nvSpPr>
        <dsp:cNvPr id="0" name=""/>
        <dsp:cNvSpPr/>
      </dsp:nvSpPr>
      <dsp:spPr>
        <a:xfrm>
          <a:off x="1511245" y="2296408"/>
          <a:ext cx="1393934" cy="139393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Community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Interactions</a:t>
          </a:r>
          <a:endParaRPr lang="en-US" sz="1500" kern="1200" dirty="0"/>
        </a:p>
      </dsp:txBody>
      <dsp:txXfrm>
        <a:off x="1511245" y="2296408"/>
        <a:ext cx="1393934" cy="1393934"/>
      </dsp:txXfrm>
    </dsp:sp>
    <dsp:sp modelId="{1E3A3621-59C7-42A1-97A5-EC6ABE8BA2DF}">
      <dsp:nvSpPr>
        <dsp:cNvPr id="0" name=""/>
        <dsp:cNvSpPr/>
      </dsp:nvSpPr>
      <dsp:spPr>
        <a:xfrm rot="12900000">
          <a:off x="560943" y="2034971"/>
          <a:ext cx="1124413" cy="3972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E1842-6D3A-42B0-9888-E161EA49B4CD}">
      <dsp:nvSpPr>
        <dsp:cNvPr id="0" name=""/>
        <dsp:cNvSpPr/>
      </dsp:nvSpPr>
      <dsp:spPr>
        <a:xfrm>
          <a:off x="499" y="1381443"/>
          <a:ext cx="1324237" cy="105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Competition</a:t>
          </a:r>
          <a:endParaRPr lang="en-US" sz="1800" kern="1200" dirty="0"/>
        </a:p>
      </dsp:txBody>
      <dsp:txXfrm>
        <a:off x="499" y="1381443"/>
        <a:ext cx="1324237" cy="1059389"/>
      </dsp:txXfrm>
    </dsp:sp>
    <dsp:sp modelId="{C005A75D-3CA7-401C-9709-F3CF2987108E}">
      <dsp:nvSpPr>
        <dsp:cNvPr id="0" name=""/>
        <dsp:cNvSpPr/>
      </dsp:nvSpPr>
      <dsp:spPr>
        <a:xfrm rot="16200000">
          <a:off x="1646005" y="1470123"/>
          <a:ext cx="1124413" cy="3972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B85016-4115-4059-B1FF-07AFB8C98554}">
      <dsp:nvSpPr>
        <dsp:cNvPr id="0" name=""/>
        <dsp:cNvSpPr/>
      </dsp:nvSpPr>
      <dsp:spPr>
        <a:xfrm>
          <a:off x="1546093" y="576857"/>
          <a:ext cx="1324237" cy="105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Predation</a:t>
          </a:r>
          <a:endParaRPr lang="en-US" sz="1800" kern="1200" dirty="0"/>
        </a:p>
      </dsp:txBody>
      <dsp:txXfrm>
        <a:off x="1546093" y="576857"/>
        <a:ext cx="1324237" cy="1059389"/>
      </dsp:txXfrm>
    </dsp:sp>
    <dsp:sp modelId="{594B150D-709E-48D6-964B-F70CD13EAA1D}">
      <dsp:nvSpPr>
        <dsp:cNvPr id="0" name=""/>
        <dsp:cNvSpPr/>
      </dsp:nvSpPr>
      <dsp:spPr>
        <a:xfrm rot="19500000">
          <a:off x="2731067" y="2034971"/>
          <a:ext cx="1124413" cy="39727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4E986-802D-40F7-91DB-DAE2BC54B845}">
      <dsp:nvSpPr>
        <dsp:cNvPr id="0" name=""/>
        <dsp:cNvSpPr/>
      </dsp:nvSpPr>
      <dsp:spPr>
        <a:xfrm>
          <a:off x="3091688" y="1381443"/>
          <a:ext cx="1324237" cy="1059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Symbiosis</a:t>
          </a:r>
          <a:endParaRPr lang="en-US" sz="1800" kern="1200" dirty="0"/>
        </a:p>
      </dsp:txBody>
      <dsp:txXfrm>
        <a:off x="3091688" y="1381443"/>
        <a:ext cx="1324237" cy="1059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pPr/>
              <a:t>5/20/2014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pPr/>
              <a:t>5/20/2014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9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98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9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30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pPr/>
              <a:t>5/20/2014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p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imagelibrary.com/fullImage?imageID=6358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File:Galapagos_giant_tortoise_feeding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easy.com/blog/wp-content/uploads/2013/03/bee_electric-fiel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rspena.edublogs.org/files/2011/09/water_cycle_jpg_400-1khmat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2133600"/>
            <a:ext cx="4416552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Organisms in a community interact with each other in many ways.  Some of these interactions include: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Symbiosis</a:t>
            </a:r>
          </a:p>
        </p:txBody>
      </p:sp>
      <p:graphicFrame>
        <p:nvGraphicFramePr>
          <p:cNvPr id="4" name="Content Placeholder 3" descr="Converging Radial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0238242"/>
              </p:ext>
            </p:extLst>
          </p:nvPr>
        </p:nvGraphicFramePr>
        <p:xfrm>
          <a:off x="6246813" y="1905000"/>
          <a:ext cx="44164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2133600"/>
            <a:ext cx="4416552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Competition</a:t>
            </a:r>
          </a:p>
          <a:p>
            <a:pPr>
              <a:buNone/>
            </a:pPr>
            <a:r>
              <a:rPr lang="en-US" dirty="0" smtClean="0"/>
              <a:t>	A struggle for resources (food, space, </a:t>
            </a:r>
            <a:r>
              <a:rPr lang="en-US" dirty="0" err="1" smtClean="0"/>
              <a:t>abiotic</a:t>
            </a:r>
            <a:r>
              <a:rPr lang="en-US" dirty="0" smtClean="0"/>
              <a:t> factors, mates)</a:t>
            </a:r>
          </a:p>
        </p:txBody>
      </p:sp>
      <p:pic>
        <p:nvPicPr>
          <p:cNvPr id="29698" name="Picture 2" descr="BES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5812" y="1905000"/>
            <a:ext cx="5623191" cy="3733800"/>
          </a:xfrm>
          <a:prstGeom prst="rect">
            <a:avLst/>
          </a:prstGeom>
          <a:noFill/>
        </p:spPr>
      </p:pic>
      <p:pic>
        <p:nvPicPr>
          <p:cNvPr id="29700" name="Picture 4" descr="Yitzchak Ben Mocha_c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7212" y="3886200"/>
            <a:ext cx="3248025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70012" y="2133600"/>
            <a:ext cx="4416552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b="1" dirty="0" smtClean="0"/>
              <a:t>Predation</a:t>
            </a:r>
          </a:p>
          <a:p>
            <a:pPr>
              <a:buNone/>
            </a:pPr>
            <a:r>
              <a:rPr lang="en-US" dirty="0" smtClean="0"/>
              <a:t>	Some organisms (predators), consume others (prey)</a:t>
            </a:r>
          </a:p>
        </p:txBody>
      </p:sp>
      <p:pic>
        <p:nvPicPr>
          <p:cNvPr id="30722" name="Picture 2" descr="Galapagos giant tortoise feed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2" y="3886200"/>
            <a:ext cx="2667000" cy="2315442"/>
          </a:xfrm>
          <a:prstGeom prst="rect">
            <a:avLst/>
          </a:prstGeom>
          <a:noFill/>
        </p:spPr>
      </p:pic>
      <p:pic>
        <p:nvPicPr>
          <p:cNvPr id="7" name="Picture 6" descr="http://www.google.com/url?source=imgres&amp;ct=img&amp;q=http://www.mylfrog.info/common/images/ecosystem_predation.jpg&amp;sa=X&amp;ei=D1h2TNq-GsT68AaX5tj1BQ&amp;ved=0CAQQ8wc4CA&amp;usg=AFQjCNHDIyymE0SasZ-RAhrVdyaXYDy-l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2" y="1676400"/>
            <a:ext cx="434340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Community Interactions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9412" y="1752600"/>
            <a:ext cx="11277600" cy="1143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Symbiosis</a:t>
            </a:r>
            <a:endParaRPr lang="en-US" sz="3200" b="1" dirty="0" smtClean="0"/>
          </a:p>
          <a:p>
            <a:pPr>
              <a:buNone/>
            </a:pPr>
            <a:r>
              <a:rPr lang="en-US" dirty="0" smtClean="0"/>
              <a:t>	A close, </a:t>
            </a:r>
            <a:r>
              <a:rPr lang="en-US" u="sng" dirty="0" smtClean="0"/>
              <a:t>permanent</a:t>
            </a:r>
            <a:r>
              <a:rPr lang="en-US" dirty="0" smtClean="0"/>
              <a:t> relationship between 2 organisms – NOT predation or competition!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9012" y="2819400"/>
            <a:ext cx="106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Mutualism (+,+)			Parasitism (+,-)			Commensalism (+, 0)</a:t>
            </a:r>
            <a:endParaRPr lang="en-US" b="1" dirty="0"/>
          </a:p>
        </p:txBody>
      </p:sp>
      <p:pic>
        <p:nvPicPr>
          <p:cNvPr id="8" name="Picture 11" descr="http://www.google.com/url?source=imgres&amp;ct=tbn&amp;q=https://upload.wikimedia.org/wikipedia/commons/4/46/Nurse_shark_with_remoras.jpg&amp;sa=X&amp;ei=H5GTUdPfFofe8wTflID4Cw&amp;ved=0CAUQ8wc4BA&amp;usg=AFQjCNHA7Cuh7ojmo7_lbC1M58bOf8wx-g"/>
          <p:cNvPicPr>
            <a:picLocks noChangeAspect="1" noChangeArrowheads="1"/>
          </p:cNvPicPr>
          <p:nvPr/>
        </p:nvPicPr>
        <p:blipFill>
          <a:blip r:embed="rId2" cstate="print"/>
          <a:srcRect t="2941" r="21569"/>
          <a:stretch>
            <a:fillRect/>
          </a:stretch>
        </p:blipFill>
        <p:spPr bwMode="auto">
          <a:xfrm>
            <a:off x="7803010" y="3429000"/>
            <a:ext cx="293960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bee_electric-fiel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24883"/>
          <a:stretch>
            <a:fillRect/>
          </a:stretch>
        </p:blipFill>
        <p:spPr bwMode="auto">
          <a:xfrm>
            <a:off x="455612" y="3429000"/>
            <a:ext cx="3048000" cy="2527716"/>
          </a:xfrm>
          <a:prstGeom prst="rect">
            <a:avLst/>
          </a:prstGeom>
          <a:noFill/>
        </p:spPr>
      </p:pic>
      <p:pic>
        <p:nvPicPr>
          <p:cNvPr id="31748" name="Picture 4" descr="Mistleto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8754" y="3429000"/>
            <a:ext cx="324251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3585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Growth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J-Curve: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S-Curve: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4812" y="2971800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 t="63077" r="11659"/>
          <a:stretch>
            <a:fillRect/>
          </a:stretch>
        </p:blipFill>
        <p:spPr bwMode="auto">
          <a:xfrm>
            <a:off x="6475412" y="27432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60612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6012" y="601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87878" y="40825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organisms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288478" y="43111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organisms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08412" y="38862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Exponential growth: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rapid growth in a short period of 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52012" y="26670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Carrying Capacity:</a:t>
            </a:r>
            <a:endParaRPr lang="en-US" dirty="0" smtClean="0"/>
          </a:p>
          <a:p>
            <a:r>
              <a:rPr lang="en-US" dirty="0" smtClean="0"/>
              <a:t>The maximum number of individuals an environment can support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4212" y="189723"/>
            <a:ext cx="11201399" cy="11445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Limiting Factors – </a:t>
            </a:r>
            <a:br>
              <a:rPr lang="en-US" b="1" dirty="0" smtClean="0"/>
            </a:br>
            <a:r>
              <a:rPr lang="en-US" b="1" dirty="0" smtClean="0"/>
              <a:t>establish carrying capacity and limit the size of a population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Density Dependent:</a:t>
            </a:r>
          </a:p>
          <a:p>
            <a:r>
              <a:rPr lang="en-US" dirty="0" smtClean="0"/>
              <a:t>Includes food, disease, mates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Density Independent:</a:t>
            </a:r>
          </a:p>
          <a:p>
            <a:r>
              <a:rPr lang="en-US" dirty="0" smtClean="0"/>
              <a:t>Includes natural disasters</a:t>
            </a:r>
            <a:endParaRPr lang="en-US" dirty="0"/>
          </a:p>
        </p:txBody>
      </p:sp>
      <p:pic>
        <p:nvPicPr>
          <p:cNvPr id="9" name="Picture 10" descr="http://www.google.com/url?source=imgres&amp;ct=tbn&amp;q=http://facultyweb.cortland.edu/fitzgerald/outftc24.jpg&amp;sa=X&amp;ei=RAXOT7fhJIa46QGA2b2dDA&amp;ved=0CAUQ8wc4Cw&amp;usg=AFQjCNGG4fmZwv8Ttb1tsuCGXIb17jVF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2" y="3276600"/>
            <a:ext cx="4191000" cy="277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google.com/url?source=imgres&amp;ct=tbn&amp;q=http://www.bio.georgiasouthern.edu/bio-home/harvey/lect/images/pine.fire.jpg&amp;sa=X&amp;ei=ggXOT7G0Fe6v6gHXi82lDA&amp;ved=0CAUQ8wc4Ag&amp;usg=AFQjCNGfsJ3Jj3P8IQh8j0M6xEiy0qCk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2" y="3276600"/>
            <a:ext cx="4114800" cy="274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Population Growth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3612" y="2286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Populations fluctuate around the carrying capacity….</a:t>
            </a:r>
          </a:p>
          <a:p>
            <a:endParaRPr lang="en-US" sz="2400" dirty="0" smtClean="0"/>
          </a:p>
          <a:p>
            <a:r>
              <a:rPr lang="en-US" sz="2400" dirty="0" smtClean="0"/>
              <a:t>This is called </a:t>
            </a:r>
          </a:p>
          <a:p>
            <a:r>
              <a:rPr lang="en-US" sz="2400" dirty="0" smtClean="0"/>
              <a:t>“dynamic equilibrium”.</a:t>
            </a:r>
            <a:endParaRPr lang="en-US" sz="2400" dirty="0"/>
          </a:p>
        </p:txBody>
      </p:sp>
      <p:pic>
        <p:nvPicPr>
          <p:cNvPr id="5" name="Picture 8" descr="http://www.google.com/url?source=imgres&amp;ct=tbn&amp;q=http://naturalsciences.sdsu.edu/ta/classes/lab2.7/scurve.gif&amp;sa=X&amp;ei=yATOT6aCDaLH6AHZlaiVDA&amp;ved=0CAUQ8wc4DQ&amp;usg=AFQjCNGOzKvDUZBJJmnJZLgUjBAQE335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2" y="2209800"/>
            <a:ext cx="48768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 in COMMUNITIES over time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3612" y="2286000"/>
            <a:ext cx="388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Succession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Communities change over time in a predictable, orderly way over </a:t>
            </a:r>
            <a:r>
              <a:rPr lang="en-US" sz="2400" smtClean="0"/>
              <a:t>many decades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Changes in plant communities lead to changes in animal communities</a:t>
            </a:r>
            <a:endParaRPr lang="en-US" sz="2400" dirty="0"/>
          </a:p>
        </p:txBody>
      </p:sp>
      <p:pic>
        <p:nvPicPr>
          <p:cNvPr id="8" name="Picture 2" descr="http://www.google.com/url?source=imgres&amp;ct=tbn&amp;q=http://www.physicalgeography.net/fundamentals/images/succession.gif&amp;sa=X&amp;ei=CgbOT8GqDYnt6gHhv4S2DA&amp;ved=0CAUQ8wc4AQ&amp;usg=AFQjCNHzickNYOvlKhNeFN41iKlzOdYW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209800"/>
            <a:ext cx="5905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Organization of the Biosphere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905000"/>
            <a:ext cx="4114800" cy="426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b="1" dirty="0" smtClean="0"/>
              <a:t>Levels of organization</a:t>
            </a:r>
          </a:p>
          <a:p>
            <a:r>
              <a:rPr lang="en-US" dirty="0" smtClean="0"/>
              <a:t>Biosphere</a:t>
            </a:r>
          </a:p>
          <a:p>
            <a:r>
              <a:rPr lang="en-US" dirty="0" smtClean="0"/>
              <a:t>Biome</a:t>
            </a:r>
          </a:p>
          <a:p>
            <a:r>
              <a:rPr lang="en-US" dirty="0" smtClean="0"/>
              <a:t>Ecosystem</a:t>
            </a:r>
          </a:p>
          <a:p>
            <a:pPr lvl="1"/>
            <a:r>
              <a:rPr lang="en-US" dirty="0" smtClean="0"/>
              <a:t>Biotic factors – living</a:t>
            </a:r>
          </a:p>
          <a:p>
            <a:pPr lvl="1"/>
            <a:r>
              <a:rPr lang="en-US" dirty="0" err="1" smtClean="0"/>
              <a:t>Abiotic</a:t>
            </a:r>
            <a:r>
              <a:rPr lang="en-US" dirty="0" smtClean="0"/>
              <a:t> factors – non living</a:t>
            </a:r>
          </a:p>
          <a:p>
            <a:r>
              <a:rPr lang="en-US" dirty="0" smtClean="0"/>
              <a:t>Community</a:t>
            </a:r>
          </a:p>
          <a:p>
            <a:r>
              <a:rPr lang="en-US" dirty="0" smtClean="0"/>
              <a:t>Population</a:t>
            </a:r>
          </a:p>
          <a:p>
            <a:r>
              <a:rPr lang="en-US" dirty="0" smtClean="0"/>
              <a:t>Organism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782" t="20968" r="35098" b="18548"/>
          <a:stretch>
            <a:fillRect/>
          </a:stretch>
        </p:blipFill>
        <p:spPr bwMode="auto">
          <a:xfrm>
            <a:off x="5484812" y="1828800"/>
            <a:ext cx="5937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ecological “niche”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1412" y="2362200"/>
            <a:ext cx="27432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Every organism in a community has a specific NICHE:</a:t>
            </a:r>
          </a:p>
          <a:p>
            <a:r>
              <a:rPr lang="en-US" dirty="0" smtClean="0"/>
              <a:t>The organism’s ROLE in the ecosystem 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Habitat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Place in food web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Interrelationships</a:t>
            </a:r>
            <a:endParaRPr lang="en-US" dirty="0"/>
          </a:p>
        </p:txBody>
      </p:sp>
      <p:pic>
        <p:nvPicPr>
          <p:cNvPr id="2050" name="Picture 2" descr="https://lh3.googleusercontent.com/bDaX4E2kiHtvsGJyUY93J9SPz6TVPCiAyCh-EthhkT7cCICsW2RuBPKM9wcxahYOYTn-nj494uuwpZ2XnjPbeel-Paj-GyGGBPPDYv93hSrt2lip-7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2" y="2286000"/>
            <a:ext cx="3810000" cy="3416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of Energy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27812" y="17526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An ecosystem’s ultimate source of energy is the SUN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Solar energy is used by “producers” to make food.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“Consumers” eat producers  (or other consumers) to gain food.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step in the food web is called a TROPHIC LEVEL</a:t>
            </a:r>
            <a:endParaRPr lang="en-US" sz="2400" dirty="0"/>
          </a:p>
        </p:txBody>
      </p:sp>
      <p:pic>
        <p:nvPicPr>
          <p:cNvPr id="5122" name="Picture 2" descr="http://studentweb2.reinhardt.edu/psoe/hawthorne106618/website_EDU_384/images/foodchain_sn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057400"/>
            <a:ext cx="5610758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of Energy</a:t>
            </a:r>
            <a:endParaRPr lang="en-US" b="1" dirty="0"/>
          </a:p>
        </p:txBody>
      </p:sp>
      <p:pic>
        <p:nvPicPr>
          <p:cNvPr id="28674" name="Picture 2" descr="Food Web in Terrestrial and Aquatic Eco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012" y="1752600"/>
            <a:ext cx="5257800" cy="48875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28012" y="25146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Arrows show the transfer of energy from one organism to another</a:t>
            </a:r>
          </a:p>
          <a:p>
            <a:endParaRPr lang="en-US" sz="2400" dirty="0" smtClean="0"/>
          </a:p>
          <a:p>
            <a:r>
              <a:rPr lang="en-US" sz="2400" dirty="0" smtClean="0"/>
              <a:t>Energy moves in</a:t>
            </a:r>
          </a:p>
          <a:p>
            <a:r>
              <a:rPr lang="en-US" sz="2400" dirty="0" smtClean="0"/>
              <a:t>ONE DIRECTION!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Transfer of Energy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905000"/>
            <a:ext cx="4114800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Ecological Efficiency</a:t>
            </a:r>
          </a:p>
          <a:p>
            <a:r>
              <a:rPr lang="en-US" sz="2800" dirty="0" smtClean="0"/>
              <a:t>Only about </a:t>
            </a:r>
            <a:r>
              <a:rPr lang="en-US" sz="2800" b="1" dirty="0" smtClean="0"/>
              <a:t>10%</a:t>
            </a:r>
            <a:r>
              <a:rPr lang="en-US" sz="2800" dirty="0" smtClean="0"/>
              <a:t> of the available energy in one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 is passed to the next </a:t>
            </a:r>
            <a:r>
              <a:rPr lang="en-US" sz="2800" dirty="0" err="1" smtClean="0"/>
              <a:t>trophic</a:t>
            </a:r>
            <a:r>
              <a:rPr lang="en-US" sz="2800" dirty="0" smtClean="0"/>
              <a:t> level</a:t>
            </a:r>
          </a:p>
          <a:p>
            <a:r>
              <a:rPr lang="en-US" sz="2800" dirty="0" smtClean="0"/>
              <a:t>The “lost” energy is used for biological work (eating, growing, respiring, etc) and is converted to HEAT.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561012" y="2514600"/>
            <a:ext cx="4483100" cy="2819400"/>
            <a:chOff x="10100" y="3880"/>
            <a:chExt cx="3580" cy="156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10100" y="5000"/>
              <a:ext cx="3580" cy="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0" name="Rectangle 4"/>
            <p:cNvSpPr>
              <a:spLocks noChangeArrowheads="1"/>
            </p:cNvSpPr>
            <p:nvPr/>
          </p:nvSpPr>
          <p:spPr bwMode="auto">
            <a:xfrm>
              <a:off x="10480" y="4640"/>
              <a:ext cx="27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0880" y="4260"/>
              <a:ext cx="194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11380" y="3880"/>
              <a:ext cx="980" cy="3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08812" y="4724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Producers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8212" y="39624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Primary consumers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8212" y="3352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Secondary consumers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8812" y="2514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Tertiary</a:t>
            </a:r>
          </a:p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consumers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1612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LEAST energy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512425" y="472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energy</a:t>
            </a:r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609012" y="2819400"/>
            <a:ext cx="16764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0133012" y="4953000"/>
            <a:ext cx="304800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Cycling of Matter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905000"/>
            <a:ext cx="41148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Role of Decomposers</a:t>
            </a:r>
          </a:p>
          <a:p>
            <a:r>
              <a:rPr lang="en-US" sz="2800" dirty="0" smtClean="0"/>
              <a:t>Break down wastes and dead organisms</a:t>
            </a:r>
          </a:p>
          <a:p>
            <a:r>
              <a:rPr lang="en-US" sz="2800" dirty="0" smtClean="0"/>
              <a:t>Decomposition allows nutrients to be returned to the soil and reused</a:t>
            </a:r>
          </a:p>
          <a:p>
            <a:r>
              <a:rPr lang="en-US" sz="2800" dirty="0" smtClean="0"/>
              <a:t>Includes bacteria, fungi, and some invertebrates</a:t>
            </a:r>
          </a:p>
        </p:txBody>
      </p:sp>
      <p:pic>
        <p:nvPicPr>
          <p:cNvPr id="1028" name="Picture 4" descr="http://www.blueplanet.nsw.edu.au/SiteFiles/blueplanetnsweduau/Food%20Chains%20and%20Food%20Webs%20-%20figure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12" y="2057400"/>
            <a:ext cx="5895472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Biogeochemical Cycles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Water Cycle: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Nitrogen Cycle: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mrspena.edublogs.org/files/2011/09/water_cycle_jpg_400-1khmatr-300x2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2411" y="2743200"/>
            <a:ext cx="4468091" cy="3276600"/>
          </a:xfrm>
          <a:prstGeom prst="rect">
            <a:avLst/>
          </a:prstGeom>
          <a:noFill/>
        </p:spPr>
      </p:pic>
      <p:pic>
        <p:nvPicPr>
          <p:cNvPr id="4100" name="Picture 4" descr="http://www.easynotecards.com/uploads/191/23/_53022d86_13d85ffda7d__8000_0000333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3012" y="2590800"/>
            <a:ext cx="4191000" cy="3587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Biogeochemical Cycles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1412" y="1676400"/>
            <a:ext cx="4416552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Carbon Cycle: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6551612" y="2514600"/>
            <a:ext cx="4416552" cy="3429001"/>
          </a:xfrm>
        </p:spPr>
        <p:txBody>
          <a:bodyPr/>
          <a:lstStyle/>
          <a:p>
            <a:r>
              <a:rPr lang="en-US" dirty="0" smtClean="0"/>
              <a:t>Driven by photosynthesis and cellular respiration</a:t>
            </a:r>
          </a:p>
          <a:p>
            <a:r>
              <a:rPr lang="en-US" dirty="0" smtClean="0"/>
              <a:t>Decomposition is a form of cellular respiration</a:t>
            </a:r>
          </a:p>
          <a:p>
            <a:r>
              <a:rPr lang="en-US" dirty="0" smtClean="0"/>
              <a:t>Fossil fuel combustion adds CO</a:t>
            </a:r>
            <a:r>
              <a:rPr lang="en-US" baseline="-25000" dirty="0" smtClean="0"/>
              <a:t>2</a:t>
            </a:r>
            <a:r>
              <a:rPr lang="en-US" dirty="0" smtClean="0"/>
              <a:t> to atmosphere</a:t>
            </a:r>
          </a:p>
          <a:p>
            <a:r>
              <a:rPr lang="en-US" dirty="0" smtClean="0"/>
              <a:t>Deforestation removes trees that should remove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1" name="Picture 10" descr="http://www.ausetute.com.au/images/co2cycl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2590800"/>
            <a:ext cx="5378450" cy="33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8160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Custom</PresentationFormat>
  <Paragraphs>110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Earthtones 16x9</vt:lpstr>
      <vt:lpstr>Ecology</vt:lpstr>
      <vt:lpstr>Organization of the Biosphere</vt:lpstr>
      <vt:lpstr>The ecological “niche”</vt:lpstr>
      <vt:lpstr>Transfer of Energy</vt:lpstr>
      <vt:lpstr>Transfer of Energy</vt:lpstr>
      <vt:lpstr>Transfer of Energy</vt:lpstr>
      <vt:lpstr>Cycling of Matter</vt:lpstr>
      <vt:lpstr>Biogeochemical Cycles</vt:lpstr>
      <vt:lpstr>Biogeochemical Cycles</vt:lpstr>
      <vt:lpstr>Community Interactions</vt:lpstr>
      <vt:lpstr>Community Interactions</vt:lpstr>
      <vt:lpstr>Community Interactions</vt:lpstr>
      <vt:lpstr>Community Interactions</vt:lpstr>
      <vt:lpstr>Population Growth</vt:lpstr>
      <vt:lpstr>Limiting Factors –  establish carrying capacity and limit the size of a population</vt:lpstr>
      <vt:lpstr>Population Growth</vt:lpstr>
      <vt:lpstr>Change in COMMUNITIES over time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2014-05-20T17:37:22Z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