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sz="4800" dirty="0" smtClean="0">
                <a:latin typeface="Algerian" panose="04020705040A02060702" pitchFamily="82" charset="0"/>
              </a:rPr>
              <a:t>Level 4                           Q1</a:t>
            </a:r>
            <a:r>
              <a:rPr lang="en-US" sz="4800" dirty="0">
                <a:latin typeface="Algerian" panose="04020705040A02060702" pitchFamily="82" charset="0"/>
              </a:rPr>
              <a:t/>
            </a:r>
            <a:br>
              <a:rPr lang="en-US" sz="4800" dirty="0">
                <a:latin typeface="Algerian" panose="04020705040A02060702" pitchFamily="82" charset="0"/>
              </a:rPr>
            </a:br>
            <a:endParaRPr lang="en-US" sz="4800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of these shows the correct order for the central dogma of molecular biology?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  DNA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protein to RNA 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protein to DNA to RNA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B.  RNA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DNA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D. DNA to RNA to protein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0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  <a:cs typeface="Arial" panose="020B0604020202020204" pitchFamily="34" charset="0"/>
              </a:rPr>
              <a:t>Level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3                          Q1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2734" y="2367092"/>
            <a:ext cx="11987408" cy="38458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production of proteins, what is the function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messenger­RNA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molecules?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 They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amino acids from the nucleus.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B. They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 as a template for the production of DNA.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C. They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carry specific enzymes for breaking down the ribosome.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D. They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carry information that determines the sequence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amino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5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3                           </a:t>
            </a:r>
            <a:r>
              <a:rPr lang="en-US" sz="6000" dirty="0">
                <a:latin typeface="Algerian" panose="04020705040A02060702" pitchFamily="82" charset="0"/>
                <a:cs typeface="Arial" panose="020B0604020202020204" pitchFamily="34" charset="0"/>
              </a:rPr>
              <a:t>Q2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848166" cy="3424107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Which is the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evidence of an evolutionary relationship between two organisms?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behavior             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B. similarity in DNA	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similarity in habitat		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similarity in niche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4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  <a:cs typeface="Arial" panose="020B0604020202020204" pitchFamily="34" charset="0"/>
              </a:rPr>
              <a:t>Level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3                           Q3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5884" y="2367092"/>
            <a:ext cx="10851715" cy="42717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significance of the Human Genome Project?</a:t>
            </a: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 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cause of cancer was discovered</a:t>
            </a: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B. 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billion bases in human DNA were discovered</a:t>
            </a: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C. 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structure of DNA and how it is made was determined</a:t>
            </a: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D.  All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proteins made by human DNA were discovered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5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  <a:cs typeface="Arial" panose="020B0604020202020204" pitchFamily="34" charset="0"/>
              </a:rPr>
              <a:t>Level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3                          Q4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8099" y="1929008"/>
            <a:ext cx="11461315" cy="49289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What will </a:t>
            </a:r>
            <a:r>
              <a:rPr lang="en-US" sz="3200" b="1" i="1" dirty="0"/>
              <a:t>most likely </a:t>
            </a:r>
            <a:r>
              <a:rPr lang="en-US" sz="3200" dirty="0"/>
              <a:t>result from engineering crops that are more resistant to </a:t>
            </a:r>
            <a:r>
              <a:rPr lang="en-US" sz="3200" dirty="0" smtClean="0"/>
              <a:t>drought?</a:t>
            </a:r>
            <a:endParaRPr lang="en-US" sz="3200" dirty="0"/>
          </a:p>
          <a:p>
            <a:pPr marL="457200" lvl="0" indent="-457200">
              <a:buAutoNum type="alphaLcPeriod"/>
            </a:pPr>
            <a:r>
              <a:rPr lang="en-US" sz="3200" dirty="0" smtClean="0"/>
              <a:t>increased </a:t>
            </a:r>
            <a:r>
              <a:rPr lang="en-US" sz="3200" dirty="0"/>
              <a:t>production of crops	</a:t>
            </a:r>
            <a:endParaRPr lang="en-US" sz="3200" dirty="0" smtClean="0"/>
          </a:p>
          <a:p>
            <a:pPr marL="457200" lvl="0" indent="-457200">
              <a:buAutoNum type="alphaLcPeriod"/>
            </a:pPr>
            <a:r>
              <a:rPr lang="en-US" sz="3200" dirty="0" smtClean="0"/>
              <a:t> </a:t>
            </a:r>
            <a:r>
              <a:rPr lang="en-US" sz="3200" dirty="0"/>
              <a:t>increased need for irrigation systems of </a:t>
            </a:r>
            <a:r>
              <a:rPr lang="en-US" sz="3200" dirty="0" smtClean="0"/>
              <a:t>crops</a:t>
            </a:r>
          </a:p>
          <a:p>
            <a:pPr marL="457200" lvl="0" indent="-457200">
              <a:buAutoNum type="alphaLcPeriod"/>
            </a:pPr>
            <a:r>
              <a:rPr lang="en-US" sz="3200" dirty="0" smtClean="0"/>
              <a:t>increased </a:t>
            </a:r>
            <a:r>
              <a:rPr lang="en-US" sz="3200" dirty="0"/>
              <a:t>chance of pest infestations on crops	</a:t>
            </a:r>
            <a:endParaRPr lang="en-US" sz="3200" dirty="0" smtClean="0"/>
          </a:p>
          <a:p>
            <a:pPr marL="457200" lvl="0" indent="-457200">
              <a:buAutoNum type="alphaLcPeriod"/>
            </a:pPr>
            <a:r>
              <a:rPr lang="en-US" sz="3200" dirty="0" smtClean="0"/>
              <a:t>increased </a:t>
            </a:r>
            <a:r>
              <a:rPr lang="en-US" sz="3200" dirty="0"/>
              <a:t>nutritional value of crops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75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anose="04020705040A02060702" pitchFamily="82" charset="0"/>
              </a:rPr>
              <a:t>Level 1                             Q1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613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US" sz="5900" dirty="0"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RNA </a:t>
            </a:r>
            <a:r>
              <a:rPr lang="en-US" sz="5900" dirty="0">
                <a:latin typeface="Arial" panose="020B0604020202020204" pitchFamily="34" charset="0"/>
                <a:cs typeface="Arial" panose="020B0604020202020204" pitchFamily="34" charset="0"/>
              </a:rPr>
              <a:t>code complementary to the DNA code below?</a:t>
            </a:r>
          </a:p>
          <a:p>
            <a:pPr marL="0" indent="0">
              <a:buNone/>
            </a:pPr>
            <a:r>
              <a:rPr lang="en-US" sz="59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AAC GCC AAA GGG</a:t>
            </a:r>
            <a:endParaRPr lang="en-US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a. UUG </a:t>
            </a:r>
            <a:r>
              <a:rPr lang="en-US" sz="5900" dirty="0">
                <a:latin typeface="Arial" panose="020B0604020202020204" pitchFamily="34" charset="0"/>
                <a:cs typeface="Arial" panose="020B0604020202020204" pitchFamily="34" charset="0"/>
              </a:rPr>
              <a:t>CGG UUU CCC</a:t>
            </a:r>
          </a:p>
          <a:p>
            <a:pPr marL="457200" lvl="1" indent="0">
              <a:buNone/>
            </a:pPr>
            <a:r>
              <a:rPr lang="en-US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B. GUU </a:t>
            </a:r>
            <a:r>
              <a:rPr lang="en-US" sz="5900" dirty="0">
                <a:latin typeface="Arial" panose="020B0604020202020204" pitchFamily="34" charset="0"/>
                <a:cs typeface="Arial" panose="020B0604020202020204" pitchFamily="34" charset="0"/>
              </a:rPr>
              <a:t>CCG TTT CCC</a:t>
            </a:r>
          </a:p>
          <a:p>
            <a:pPr marL="457200" lvl="1" indent="0">
              <a:buNone/>
            </a:pPr>
            <a:r>
              <a:rPr lang="en-US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C. UGG </a:t>
            </a:r>
            <a:r>
              <a:rPr lang="en-US" sz="5900" dirty="0">
                <a:latin typeface="Arial" panose="020B0604020202020204" pitchFamily="34" charset="0"/>
                <a:cs typeface="Arial" panose="020B0604020202020204" pitchFamily="34" charset="0"/>
              </a:rPr>
              <a:t>GCC TTT CCC</a:t>
            </a:r>
          </a:p>
          <a:p>
            <a:pPr marL="457200" lvl="1" indent="0">
              <a:buNone/>
            </a:pPr>
            <a:r>
              <a:rPr lang="en-US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D. GUG </a:t>
            </a:r>
            <a:r>
              <a:rPr lang="en-US" sz="5900" dirty="0">
                <a:latin typeface="Arial" panose="020B0604020202020204" pitchFamily="34" charset="0"/>
                <a:cs typeface="Arial" panose="020B0604020202020204" pitchFamily="34" charset="0"/>
              </a:rPr>
              <a:t>CGC UUU CCC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10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Level 1                             </a:t>
            </a:r>
            <a:r>
              <a:rPr lang="en-US" sz="6000" dirty="0" smtClean="0">
                <a:latin typeface="Algerian" panose="04020705040A02060702" pitchFamily="82" charset="0"/>
              </a:rPr>
              <a:t>Q2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type of RNA delivers the genetic code to the ribosome?</a:t>
            </a:r>
          </a:p>
          <a:p>
            <a:pPr marL="971550" lvl="1" indent="-514350"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B.mRNA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D.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tmRNA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42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lgerian" panose="04020705040A02060702" pitchFamily="82" charset="0"/>
              </a:rPr>
              <a:t>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1                           Q3</a:t>
            </a:r>
            <a:endParaRPr lang="en-US" sz="6000" dirty="0"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464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is the DNA complement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ATA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GCG GCC?</a:t>
            </a:r>
          </a:p>
          <a:p>
            <a:pPr marL="800100" lvl="1" indent="-342900">
              <a:buAutoNum type="alpha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GCG GCC	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lpha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CGC CGG	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lpha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UAT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CGC CGG	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lpha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UAU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CGC CGG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5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Level 1                             </a:t>
            </a:r>
            <a:r>
              <a:rPr lang="en-US" sz="6000" dirty="0" smtClean="0">
                <a:latin typeface="Algerian" panose="04020705040A02060702" pitchFamily="82" charset="0"/>
              </a:rPr>
              <a:t>Q4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3370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are the amino acids linked together during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translation?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creating peptide bonds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phosphate bonds</a:t>
            </a:r>
          </a:p>
          <a:p>
            <a:pPr marL="457200" lvl="0" indent="-457200"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creating hydrogen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bonds</a:t>
            </a:r>
          </a:p>
          <a:p>
            <a:pPr marL="457200" lvl="0" indent="-457200"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creating covalent bonds</a:t>
            </a:r>
          </a:p>
        </p:txBody>
      </p:sp>
    </p:spTree>
    <p:extLst>
      <p:ext uri="{BB962C8B-B14F-4D97-AF65-F5344CB8AC3E}">
        <p14:creationId xmlns:p14="http://schemas.microsoft.com/office/powerpoint/2010/main" val="82054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Algerian" panose="04020705040A02060702" pitchFamily="82" charset="0"/>
              </a:rPr>
              <a:t>Level 5                             q2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0416" y="2367092"/>
            <a:ext cx="11699309" cy="42341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best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describes cell differentiation?</a:t>
            </a: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A.  occurs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in mammal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B.  more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specialized cell becomes a less specialized cell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C. occurs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during the development of a multicellular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organism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 startAt="4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cells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specialized in function leads to specialized cells,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tissues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organs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05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Algerian" panose="04020705040A02060702" pitchFamily="82" charset="0"/>
              </a:rPr>
              <a:t>Level 5                               q3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8099" y="2104374"/>
            <a:ext cx="10989501" cy="414611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problems associated with genetically engineering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organisms?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could produce organisms that are resistant to all herbicides or pesticides and it could become out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could kill off beneficial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could lead to extinction of beneficial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above</a:t>
            </a:r>
          </a:p>
        </p:txBody>
      </p:sp>
    </p:spTree>
    <p:extLst>
      <p:ext uri="{BB962C8B-B14F-4D97-AF65-F5344CB8AC3E}">
        <p14:creationId xmlns:p14="http://schemas.microsoft.com/office/powerpoint/2010/main" val="137446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4                               </a:t>
            </a:r>
            <a:r>
              <a:rPr lang="en-US" sz="6000" dirty="0">
                <a:latin typeface="Algerian" panose="04020705040A02060702" pitchFamily="82" charset="0"/>
                <a:cs typeface="Arial" panose="020B0604020202020204" pitchFamily="34" charset="0"/>
              </a:rPr>
              <a:t>Q2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relationship between an organism’s DNA and protein produced?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 DNA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becomes a specific part of the protein structure.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b. DNA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translates proteins into amino acids.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c. DNA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determines the amino acid sequence of each protein.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d. DNA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determines the ribosomal RNA sequence that becomes part of the protein structure.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13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Algerian" panose="04020705040A02060702" pitchFamily="82" charset="0"/>
              </a:rPr>
              <a:t>Level 5                                q4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786" y="2367092"/>
            <a:ext cx="11924778" cy="3424107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BT corn, drought resistant crops, insulin production are all examples of</a:t>
            </a:r>
          </a:p>
          <a:p>
            <a:pPr marL="800100" lvl="1" indent="-34290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Cloning                                   C. 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gel electrophoresis  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genetic engineering          D.  Human genome project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29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lgerian" panose="04020705040A02060702" pitchFamily="82" charset="0"/>
              </a:rPr>
              <a:t>Level </a:t>
            </a:r>
            <a:r>
              <a:rPr lang="en-US" sz="5400" dirty="0" smtClean="0">
                <a:latin typeface="Algerian" panose="04020705040A02060702" pitchFamily="82" charset="0"/>
              </a:rPr>
              <a:t>6                                q1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60484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cap="none" dirty="0" smtClean="0"/>
              <a:t>Which of the following shows the correct sequence of molecules involved in protein synthesis?</a:t>
            </a:r>
          </a:p>
          <a:p>
            <a:pPr marL="0" indent="0">
              <a:buNone/>
            </a:pPr>
            <a:r>
              <a:rPr lang="en-US" sz="2400" cap="none" dirty="0" smtClean="0"/>
              <a:t>a.  Nucleotide                 mRNA                        DNA                   </a:t>
            </a:r>
            <a:r>
              <a:rPr lang="en-US" sz="2400" cap="none" dirty="0" err="1" smtClean="0"/>
              <a:t>tRNA</a:t>
            </a:r>
            <a:endParaRPr lang="en-US" sz="2400" cap="none" dirty="0" smtClean="0"/>
          </a:p>
          <a:p>
            <a:pPr marL="0" indent="0">
              <a:buNone/>
            </a:pPr>
            <a:r>
              <a:rPr lang="en-US" sz="2400" cap="none" dirty="0" smtClean="0"/>
              <a:t>b.  DNA                          mRNA                       polypeptide                   nucleotide</a:t>
            </a:r>
          </a:p>
          <a:p>
            <a:pPr marL="457200" indent="-457200">
              <a:buAutoNum type="alphaLcPeriod" startAt="3"/>
            </a:pPr>
            <a:r>
              <a:rPr lang="en-US" sz="2400" cap="none" dirty="0" smtClean="0"/>
              <a:t>DNA                         </a:t>
            </a:r>
            <a:r>
              <a:rPr lang="en-US" sz="2400" cap="none" dirty="0" err="1" smtClean="0"/>
              <a:t>tRNA</a:t>
            </a:r>
            <a:r>
              <a:rPr lang="en-US" sz="2400" cap="none" dirty="0" smtClean="0"/>
              <a:t>                             </a:t>
            </a:r>
            <a:r>
              <a:rPr lang="en-US" sz="2400" cap="none" smtClean="0"/>
              <a:t>mRNA            </a:t>
            </a:r>
            <a:r>
              <a:rPr lang="en-US" sz="2400" cap="none" dirty="0" smtClean="0"/>
              <a:t>polypeptide  </a:t>
            </a:r>
          </a:p>
          <a:p>
            <a:pPr marL="457200" indent="-457200">
              <a:buAutoNum type="alphaLcPeriod" startAt="3"/>
            </a:pPr>
            <a:r>
              <a:rPr lang="en-US" sz="2400" cap="none" dirty="0" smtClean="0"/>
              <a:t>DNA                     mRNA                       polypeptide               trait                     </a:t>
            </a:r>
            <a:endParaRPr lang="en-US" sz="2400" cap="none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830882" y="3670126"/>
            <a:ext cx="8267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997885" y="3620022"/>
            <a:ext cx="951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690981" y="3670126"/>
            <a:ext cx="9645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2354894" y="4271375"/>
            <a:ext cx="1440493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123145" y="4233797"/>
            <a:ext cx="1202499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492647" y="4271375"/>
            <a:ext cx="1152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2192055" y="4772416"/>
            <a:ext cx="1277655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997885" y="4784942"/>
            <a:ext cx="13277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8173233" y="4784942"/>
            <a:ext cx="482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2192055" y="5311036"/>
            <a:ext cx="1052186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797468" y="5373666"/>
            <a:ext cx="1152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8029184" y="5323562"/>
            <a:ext cx="1039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611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Level 6                                </a:t>
            </a:r>
            <a:r>
              <a:rPr lang="en-US" sz="6000" dirty="0" smtClean="0">
                <a:latin typeface="Algerian" panose="04020705040A02060702" pitchFamily="82" charset="0"/>
              </a:rPr>
              <a:t>q2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6511" y="2148214"/>
            <a:ext cx="10851715" cy="4709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Scientists can use genetic information to identify people because it is unique to each person.  Which specific characteristic is unique to an individual?</a:t>
            </a:r>
          </a:p>
          <a:p>
            <a:pPr marL="0" lvl="0" indent="0">
              <a:buNone/>
            </a:pPr>
            <a:r>
              <a:rPr lang="en-US" sz="2800" cap="none" dirty="0" smtClean="0"/>
              <a:t>a.  </a:t>
            </a:r>
            <a:r>
              <a:rPr lang="en-US" sz="2800" dirty="0" smtClean="0"/>
              <a:t>The </a:t>
            </a:r>
            <a:r>
              <a:rPr lang="en-US" sz="2800" dirty="0"/>
              <a:t>shape of the DNA molecules in cells.</a:t>
            </a:r>
          </a:p>
          <a:p>
            <a:pPr marL="457200" lvl="0" indent="-457200">
              <a:buAutoNum type="alphaLcPeriod" startAt="2"/>
            </a:pPr>
            <a:r>
              <a:rPr lang="en-US" sz="2800" dirty="0" smtClean="0"/>
              <a:t>The </a:t>
            </a:r>
            <a:r>
              <a:rPr lang="en-US" sz="2800" dirty="0"/>
              <a:t>number of chromosomes in each </a:t>
            </a:r>
            <a:r>
              <a:rPr lang="en-US" sz="2800" dirty="0" smtClean="0"/>
              <a:t>cell.</a:t>
            </a:r>
          </a:p>
          <a:p>
            <a:pPr marL="457200" lvl="0" indent="-457200">
              <a:buAutoNum type="alphaLcPeriod" startAt="2"/>
            </a:pPr>
            <a:r>
              <a:rPr lang="en-US" sz="2800" dirty="0" smtClean="0"/>
              <a:t>The </a:t>
            </a:r>
            <a:r>
              <a:rPr lang="en-US" sz="2800" dirty="0"/>
              <a:t>sequence of DNA nucleotides in </a:t>
            </a:r>
            <a:r>
              <a:rPr lang="en-US" sz="2800" dirty="0" smtClean="0"/>
              <a:t>cells.</a:t>
            </a:r>
          </a:p>
          <a:p>
            <a:pPr marL="457200" lvl="0" indent="-457200">
              <a:buAutoNum type="alphaLcPeriod" startAt="2"/>
            </a:pPr>
            <a:r>
              <a:rPr lang="en-US" sz="2800" dirty="0" smtClean="0"/>
              <a:t>The </a:t>
            </a:r>
            <a:r>
              <a:rPr lang="en-US" sz="2800" dirty="0"/>
              <a:t>size of each chromosome in a cell.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8941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lgerian" panose="04020705040A02060702" pitchFamily="82" charset="0"/>
              </a:rPr>
              <a:t>Level 6                                </a:t>
            </a:r>
            <a:r>
              <a:rPr lang="en-US" sz="5400" dirty="0" smtClean="0">
                <a:latin typeface="Algerian" panose="04020705040A02060702" pitchFamily="82" charset="0"/>
              </a:rPr>
              <a:t>q4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42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cap="none" dirty="0" smtClean="0"/>
              <a:t>The gene for the production of human insulin is inserted into certain bacterial cells.  The offspring of these bacterial cells will most likely be able to:</a:t>
            </a:r>
          </a:p>
          <a:p>
            <a:pPr marL="457200" indent="-457200">
              <a:buAutoNum type="alphaLcPeriod"/>
            </a:pPr>
            <a:r>
              <a:rPr lang="en-US" sz="2800" cap="none" dirty="0" smtClean="0"/>
              <a:t>Destroy pathogens</a:t>
            </a:r>
          </a:p>
          <a:p>
            <a:pPr marL="457200" indent="-457200">
              <a:buAutoNum type="alphaLcPeriod"/>
            </a:pPr>
            <a:r>
              <a:rPr lang="en-US" sz="2800" cap="none" dirty="0" smtClean="0"/>
              <a:t>Synthesize this hormone</a:t>
            </a:r>
          </a:p>
          <a:p>
            <a:pPr marL="457200" indent="-457200">
              <a:buAutoNum type="alphaLcPeriod"/>
            </a:pPr>
            <a:r>
              <a:rPr lang="en-US" sz="2800" cap="none" dirty="0" smtClean="0"/>
              <a:t>Reproduce sexually</a:t>
            </a:r>
          </a:p>
          <a:p>
            <a:pPr marL="457200" indent="-457200">
              <a:buAutoNum type="alphaLcPeriod"/>
            </a:pPr>
            <a:r>
              <a:rPr lang="en-US" sz="2800" cap="none" dirty="0" smtClean="0"/>
              <a:t>Form human tissue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001723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lgerian" panose="04020705040A02060702" pitchFamily="82" charset="0"/>
              </a:rPr>
              <a:t>Level 6                                </a:t>
            </a:r>
            <a:r>
              <a:rPr lang="en-US" sz="5400" dirty="0" smtClean="0">
                <a:latin typeface="Algerian" panose="04020705040A02060702" pitchFamily="82" charset="0"/>
              </a:rPr>
              <a:t>q3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21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cap="none" dirty="0" smtClean="0"/>
              <a:t>How would genetically altering plants for pes resistance be economically beneficial?</a:t>
            </a:r>
          </a:p>
          <a:p>
            <a:pPr marL="457200" indent="-457200">
              <a:buAutoNum type="alphaLcPeriod"/>
            </a:pPr>
            <a:r>
              <a:rPr lang="en-US" sz="3200" cap="none" dirty="0" smtClean="0"/>
              <a:t>Erosion of topsoil would no longer be a concern.</a:t>
            </a:r>
          </a:p>
          <a:p>
            <a:pPr marL="457200" indent="-457200">
              <a:buAutoNum type="alphaLcPeriod"/>
            </a:pPr>
            <a:r>
              <a:rPr lang="en-US" sz="3200" cap="none" dirty="0" smtClean="0"/>
              <a:t>Crops would be more easily protected from weeds.</a:t>
            </a:r>
          </a:p>
          <a:p>
            <a:pPr marL="457200" indent="-457200">
              <a:buAutoNum type="alphaLcPeriod"/>
            </a:pPr>
            <a:r>
              <a:rPr lang="en-US" sz="3200" cap="none" dirty="0" smtClean="0"/>
              <a:t>Crop-eating pests would no longer ruin crops.</a:t>
            </a:r>
          </a:p>
          <a:p>
            <a:pPr marL="457200" indent="-457200">
              <a:buAutoNum type="alphaLcPeriod"/>
            </a:pPr>
            <a:r>
              <a:rPr lang="en-US" sz="3200" cap="none" dirty="0" smtClean="0"/>
              <a:t>Abnormal plant growth would be eliminated.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343880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4                           Q3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0312" y="2367092"/>
            <a:ext cx="11127288" cy="3424107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Which type of mutation is shown in the following DNA sequence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 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ACTGCA 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AGTGCA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a. Inversion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B. Deletion	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Frameshift		D. Substitution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1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4                          Q4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7995" y="1891430"/>
            <a:ext cx="11711835" cy="389976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relationship between transcription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translation?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Transcription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replicates DNA, and translation divides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cell.</a:t>
            </a: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Transcription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produces the message that translation uses to make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Transcription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makes the sugars in a plant that translation uses to produce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ATP.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Transcription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produces a protein in prokaryotes, while translation is used in eukaryotes.</a:t>
            </a:r>
          </a:p>
        </p:txBody>
      </p:sp>
    </p:spTree>
    <p:extLst>
      <p:ext uri="{BB962C8B-B14F-4D97-AF65-F5344CB8AC3E}">
        <p14:creationId xmlns:p14="http://schemas.microsoft.com/office/powerpoint/2010/main" val="25298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2                     Q1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8826" y="2367092"/>
            <a:ext cx="10638773" cy="397107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function of transfer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RNA?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a part of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ribosome.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delivers the correct amino acid to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ribosome.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bonds to other RNA molecules, leading to their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destruction.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carries the information coding for the amino acid sequence of a protein.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4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2                              </a:t>
            </a:r>
            <a:r>
              <a:rPr lang="en-US" sz="6000" dirty="0">
                <a:latin typeface="Algerian" panose="04020705040A02060702" pitchFamily="82" charset="0"/>
                <a:cs typeface="Arial" panose="020B0604020202020204" pitchFamily="34" charset="0"/>
              </a:rPr>
              <a:t>Q2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5364" y="2367092"/>
            <a:ext cx="11862148" cy="43092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amino acids will be coded for the mRNA sequence?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UUU­CCU­CGU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  Phenylalanine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Proline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Arginine		C. Lysine Glycine Alanine</a:t>
            </a: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B.  Arginine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Proline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Phenylalanine		D. Alanine Glycine Lysine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1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Level 2                            Q3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01458" y="2367092"/>
            <a:ext cx="11361106" cy="3424107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which part of the cell does the initial process of transcription take place?</a:t>
            </a:r>
          </a:p>
          <a:p>
            <a:pPr marL="914400" lvl="1" indent="-457200">
              <a:buAutoNum type="alpha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Nucleus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protein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914400" lvl="1" indent="-457200">
              <a:buAutoNum type="alpha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ribosome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D. cytoplasm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0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Algerian" panose="04020705040A02060702" pitchFamily="82" charset="0"/>
              </a:rPr>
              <a:t>   Level 5                        Q1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cell types can differentiate into a variety of cells?</a:t>
            </a:r>
          </a:p>
          <a:p>
            <a:pPr marL="457200" lvl="0" indent="-45720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stem cells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C.  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nerve cells		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blood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cells		D.     sperm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0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  <a:cs typeface="Arial" panose="020B0604020202020204" pitchFamily="34" charset="0"/>
              </a:rPr>
              <a:t>Level </a:t>
            </a:r>
            <a:r>
              <a:rPr lang="en-US" sz="6000" dirty="0" smtClean="0">
                <a:latin typeface="Algerian" panose="04020705040A02060702" pitchFamily="82" charset="0"/>
                <a:cs typeface="Arial" panose="020B0604020202020204" pitchFamily="34" charset="0"/>
              </a:rPr>
              <a:t>2                              Q4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208" y="1991638"/>
            <a:ext cx="11799518" cy="43715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does DNA need to be “unzipped” before it can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replicated?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A. 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DNA needs to be separated into two template strands so protein can be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translated.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DNA needs to be separated into two template strands so messenger RNA can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lphaU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strands of DNA need to each be moved into a new cell before replication can occur.</a:t>
            </a: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strands of DNA need to be separated so new bases can pair with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each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template strand.</a:t>
            </a:r>
          </a:p>
        </p:txBody>
      </p:sp>
    </p:spTree>
    <p:extLst>
      <p:ext uri="{BB962C8B-B14F-4D97-AF65-F5344CB8AC3E}">
        <p14:creationId xmlns:p14="http://schemas.microsoft.com/office/powerpoint/2010/main" val="77194761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516</TotalTime>
  <Words>954</Words>
  <Application>Microsoft Office PowerPoint</Application>
  <PresentationFormat>Widescreen</PresentationFormat>
  <Paragraphs>139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Algerian</vt:lpstr>
      <vt:lpstr>Arial</vt:lpstr>
      <vt:lpstr>Tw Cen MT</vt:lpstr>
      <vt:lpstr>Droplet</vt:lpstr>
      <vt:lpstr>                       Level 4                           Q1 </vt:lpstr>
      <vt:lpstr>    Level 4                               Q2</vt:lpstr>
      <vt:lpstr>         Level 4                           Q3</vt:lpstr>
      <vt:lpstr>   Level 4                          Q4</vt:lpstr>
      <vt:lpstr> Level 2                     Q1</vt:lpstr>
      <vt:lpstr>   Level 2                              Q2</vt:lpstr>
      <vt:lpstr> Level 2                            Q3</vt:lpstr>
      <vt:lpstr>   Level 5                        Q1</vt:lpstr>
      <vt:lpstr>Level 2                              Q4</vt:lpstr>
      <vt:lpstr>Level 3                          Q1</vt:lpstr>
      <vt:lpstr> Level 3                           Q2</vt:lpstr>
      <vt:lpstr>Level 3                           Q3</vt:lpstr>
      <vt:lpstr>Level 3                          Q4</vt:lpstr>
      <vt:lpstr>Level 1                             Q1</vt:lpstr>
      <vt:lpstr>Level 1                             Q2</vt:lpstr>
      <vt:lpstr> Level 1                           Q3</vt:lpstr>
      <vt:lpstr>Level 1                             Q4</vt:lpstr>
      <vt:lpstr>Level 5                             q2</vt:lpstr>
      <vt:lpstr>Level 5                               q3</vt:lpstr>
      <vt:lpstr>Level 5                                q4</vt:lpstr>
      <vt:lpstr>Level 6                                q1</vt:lpstr>
      <vt:lpstr>Level 6                                q2</vt:lpstr>
      <vt:lpstr>Level 6                                q4</vt:lpstr>
      <vt:lpstr>Level 6                                q3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                          Q1</dc:title>
  <dc:creator>Creech, Melinda A.</dc:creator>
  <cp:lastModifiedBy>Bucka, Patrick J.</cp:lastModifiedBy>
  <cp:revision>22</cp:revision>
  <dcterms:created xsi:type="dcterms:W3CDTF">2019-02-27T15:24:09Z</dcterms:created>
  <dcterms:modified xsi:type="dcterms:W3CDTF">2019-03-18T12:45:52Z</dcterms:modified>
</cp:coreProperties>
</file>