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avi" ContentType="video/avi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 varScale="1">
        <p:scale>
          <a:sx n="66" d="100"/>
          <a:sy n="66" d="100"/>
        </p:scale>
        <p:origin x="-732" y="-10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EEEE-F75C-4735-B3C3-A66DD5C289D1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69B2-0812-457A-8318-9E6531B28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2.avi"/><Relationship Id="rId5" Type="http://schemas.openxmlformats.org/officeDocument/2006/relationships/image" Target="../media/image4.png"/><Relationship Id="rId4" Type="http://schemas.microsoft.com/office/2007/relationships/media" Target="../media/media2.avi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avi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ochem.co/wp-content/uploads/2010/01/trisomy21fem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Huntington’s Disease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HH – has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Hh</a:t>
            </a:r>
            <a:r>
              <a:rPr lang="en-US" sz="1600" dirty="0" smtClean="0"/>
              <a:t> – has trait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hh</a:t>
            </a:r>
            <a:r>
              <a:rPr lang="en-US" sz="1600" dirty="0" smtClean="0"/>
              <a:t> – no trait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0482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3725" cy="2593060"/>
          </a:xfrm>
          <a:prstGeom prst="rect">
            <a:avLst/>
          </a:prstGeom>
          <a:noFill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Appears after age 40; leads to gradual deterioration of the brain and eventual death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Sickle-Cell Anemia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co-dominant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SS – has disease</a:t>
            </a:r>
          </a:p>
          <a:p>
            <a:pPr>
              <a:buNone/>
            </a:pPr>
            <a:r>
              <a:rPr lang="en-US" sz="1600" dirty="0" smtClean="0"/>
              <a:t>	SN – has trait</a:t>
            </a:r>
          </a:p>
          <a:p>
            <a:pPr>
              <a:buNone/>
            </a:pPr>
            <a:r>
              <a:rPr lang="en-US" sz="1600" dirty="0" smtClean="0"/>
              <a:t>      NN – no trait (normal blood cells)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Sickle-shaped red blood cells lead to poor circulation and pain; predominant in African/ African-American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2530" name="Picture 2" descr="sickle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57500" cy="237172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bx6SMGDawmsIQZckZ4HYJ_mKzSjewnVcqjatcDm08H39vYRhjR5OrE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133600" cy="2492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Tiki</a:t>
            </a:r>
            <a:r>
              <a:rPr lang="en-US" sz="1800" dirty="0" smtClean="0"/>
              <a:t> Barber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Cystic Fibrosis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CC – normal</a:t>
            </a:r>
          </a:p>
          <a:p>
            <a:pPr>
              <a:buNone/>
            </a:pPr>
            <a:r>
              <a:rPr lang="en-US" sz="1600" dirty="0" smtClean="0"/>
              <a:t>	Cc – normal, but “carries” the trait</a:t>
            </a:r>
          </a:p>
          <a:p>
            <a:pPr>
              <a:buNone/>
            </a:pPr>
            <a:r>
              <a:rPr lang="en-US" sz="1600" dirty="0" smtClean="0"/>
              <a:t>       cc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mucous build-up in lungs and digestive tract, usually fatal; predominant in Caucasian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3554" name="Picture 2" descr="http://graphics8.nytimes.com/images/2007/08/01/health/adam/1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3048000"/>
          </a:xfrm>
          <a:prstGeom prst="rect">
            <a:avLst/>
          </a:prstGeom>
          <a:noFill/>
        </p:spPr>
      </p:pic>
      <p:pic>
        <p:nvPicPr>
          <p:cNvPr id="23560" name="Picture 8" descr="picture disc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905000" cy="307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Tay</a:t>
            </a:r>
            <a:r>
              <a:rPr lang="en-US" sz="2800" dirty="0" smtClean="0"/>
              <a:t>-Sachs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TT – normal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Breaks down the central nervous system leading to death by age 4; predominant in Jewish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7650" name="Picture 2" descr="Tay-Sachs Benefit Concert:  Elise Ryne Rochman’s Legacy Live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3810000" cy="277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Phenylkentonuria</a:t>
            </a:r>
            <a:r>
              <a:rPr lang="en-US" sz="2800" dirty="0" smtClean="0"/>
              <a:t> (PKU)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PP – normal</a:t>
            </a:r>
          </a:p>
          <a:p>
            <a:pPr>
              <a:buNone/>
            </a:pPr>
            <a:r>
              <a:rPr lang="en-US" sz="1600" dirty="0" smtClean="0"/>
              <a:t>	Pp – normal, but “carries” the trait</a:t>
            </a:r>
          </a:p>
          <a:p>
            <a:pPr>
              <a:buNone/>
            </a:pPr>
            <a:r>
              <a:rPr lang="en-US" sz="1600" dirty="0" smtClean="0"/>
              <a:t>	pp–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break down the amino acid phenylalanine, so it builds up in the brain; leads to decreased mental function, but can be controlled by diet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698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85334" cy="2373768"/>
          </a:xfrm>
          <a:prstGeom prst="rect">
            <a:avLst/>
          </a:prstGeom>
          <a:noFill/>
        </p:spPr>
      </p:pic>
      <p:pic>
        <p:nvPicPr>
          <p:cNvPr id="29700" name="Picture 4" descr="http://newenglandconsortium.org/wp-content/uploads/2009/12/PKU-Food-Diagram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14800" cy="190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Hemophilia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Low production of blood clotting factors leads to excessive bruising or bleeding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704" name="Picture 8" descr="http://thumbs.dreamstime.com/z/joint-bleeds-hemophilia-2739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599516" cy="2781301"/>
          </a:xfrm>
          <a:prstGeom prst="rect">
            <a:avLst/>
          </a:prstGeom>
          <a:noFill/>
        </p:spPr>
      </p:pic>
      <p:pic>
        <p:nvPicPr>
          <p:cNvPr id="29706" name="Picture 10" descr="http://rachidakiki.files.wordpress.com/2012/10/synovitis-78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105275" cy="30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Red-Green Colorblindness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distinguish between colors (especially reds and greens)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3794" name="Picture 2" descr="https://lh5.ggpht.com/6t17tYOUNya1Ll8Yo4dqdT0MJXAch7J_OdPW8hvwPvFfbxiu0YLO_Nik-gNp92AYpMA=h900"/>
          <p:cNvPicPr>
            <a:picLocks noChangeAspect="1" noChangeArrowheads="1"/>
          </p:cNvPicPr>
          <p:nvPr/>
        </p:nvPicPr>
        <p:blipFill>
          <a:blip r:embed="rId3" cstate="print"/>
          <a:srcRect r="30759"/>
          <a:stretch>
            <a:fillRect/>
          </a:stretch>
        </p:blipFill>
        <p:spPr bwMode="auto">
          <a:xfrm>
            <a:off x="5257800" y="3276600"/>
            <a:ext cx="3168981" cy="2571750"/>
          </a:xfrm>
          <a:prstGeom prst="rect">
            <a:avLst/>
          </a:prstGeom>
          <a:noFill/>
        </p:spPr>
      </p:pic>
      <p:pic>
        <p:nvPicPr>
          <p:cNvPr id="33796" name="Picture 4" descr="http://colorvisiontesting.com/plate%201%20with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867025" cy="278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diagnosed using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problems with an entire chromosome, which may contain 1000’s of genes!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ANEUPLOIDY:  an abnormal number of chromosomes resulting from mistakes in </a:t>
            </a:r>
            <a:r>
              <a:rPr lang="en-US" dirty="0" err="1" smtClean="0"/>
              <a:t>meiois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548510">
            <a:off x="2895600" y="48006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548510">
            <a:off x="6381950" y="486855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6860" y="5389123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24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46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Down’s Syndrome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impairment, heart defects, flat facial features, enlarged tongue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5842" name="Picture 2" descr="http://www.nature.com/scitable/content/4324/10%5b1%5d.1038_nrg1448-f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971800" cy="2957514"/>
          </a:xfrm>
          <a:prstGeom prst="rect">
            <a:avLst/>
          </a:prstGeom>
          <a:noFill/>
        </p:spPr>
      </p:pic>
      <p:pic>
        <p:nvPicPr>
          <p:cNvPr id="35844" name="Picture 4" descr="http://compose21.com/img/14508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971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Turner’s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XO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8914" name="Picture 2" descr="Turner Kary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81159" cy="2819400"/>
          </a:xfrm>
          <a:prstGeom prst="rect">
            <a:avLst/>
          </a:prstGeom>
          <a:noFill/>
        </p:spPr>
      </p:pic>
      <p:pic>
        <p:nvPicPr>
          <p:cNvPr id="38916" name="Picture 4" descr="http://img.medscape.com/slide/migrated/editorial/cmecircle/2002/2155/slide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b="1" dirty="0" smtClean="0"/>
              <a:t>PEDIGREE</a:t>
            </a:r>
            <a:r>
              <a:rPr lang="en-US" dirty="0" smtClean="0"/>
              <a:t> is used to study the inheritance of a single trait in a family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Symbols used in pedigrees:</a:t>
            </a:r>
            <a:endParaRPr lang="en-US" u="sng" dirty="0"/>
          </a:p>
        </p:txBody>
      </p:sp>
      <p:pic>
        <p:nvPicPr>
          <p:cNvPr id="1026" name="Picture 2" descr="http://www.scienceteacherprogram.org/images/Nakita08-6.gif"/>
          <p:cNvPicPr>
            <a:picLocks noChangeAspect="1" noChangeArrowheads="1"/>
          </p:cNvPicPr>
          <p:nvPr/>
        </p:nvPicPr>
        <p:blipFill>
          <a:blip r:embed="rId2" cstate="print"/>
          <a:srcRect b="38197"/>
          <a:stretch>
            <a:fillRect/>
          </a:stretch>
        </p:blipFill>
        <p:spPr bwMode="auto">
          <a:xfrm>
            <a:off x="2667000" y="3505200"/>
            <a:ext cx="3674533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Klinefelter’s</a:t>
            </a:r>
            <a:r>
              <a:rPr lang="en-US" sz="2800" dirty="0" smtClean="0"/>
              <a:t>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XXY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0962" name="Picture 2" descr="http://www.health-writings.com/img/kh/klinefelter-syndrome-history/0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380704" cy="320040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q7sm-wvE8mDOC8u88fMO8Rke021sXtm5S4JL5Rl_RZQmoiDgY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276600" cy="25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 can often be treated but can NOT be cured</a:t>
            </a:r>
          </a:p>
          <a:p>
            <a:r>
              <a:rPr lang="en-US" dirty="0" smtClean="0"/>
              <a:t>The Human Genome Project has given us information that allows the development of gene therapies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 THERAPY:</a:t>
            </a:r>
          </a:p>
          <a:p>
            <a:pPr algn="ctr"/>
            <a:r>
              <a:rPr lang="en-US" dirty="0" smtClean="0"/>
              <a:t>Replacing a defective gene with a normal gene    </a:t>
            </a:r>
          </a:p>
        </p:txBody>
      </p:sp>
      <p:pic>
        <p:nvPicPr>
          <p:cNvPr id="43010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95600" cy="34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dominant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ndsu.edu/pubweb/~mcclean/plsc431/mendel/hum-ped-dom.gif"/>
          <p:cNvPicPr/>
          <p:nvPr/>
        </p:nvPicPr>
        <p:blipFill>
          <a:blip r:embed="rId2" cstate="print"/>
          <a:srcRect t="16863"/>
          <a:stretch>
            <a:fillRect/>
          </a:stretch>
        </p:blipFill>
        <p:spPr bwMode="auto">
          <a:xfrm>
            <a:off x="1524000" y="2819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ONE </a:t>
            </a:r>
          </a:p>
          <a:p>
            <a:r>
              <a:rPr lang="en-US" sz="2000" dirty="0" smtClean="0"/>
              <a:t>  dominant allele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is present in every </a:t>
            </a:r>
          </a:p>
          <a:p>
            <a:r>
              <a:rPr lang="en-US" sz="2000" dirty="0" smtClean="0"/>
              <a:t> 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TWO </a:t>
            </a:r>
          </a:p>
          <a:p>
            <a:r>
              <a:rPr lang="en-US" sz="2000" dirty="0" smtClean="0"/>
              <a:t>  recessive alleles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www.ndsu.edu/pubweb/~mcclean/plsc431/mendel/hum-ped-rec.gif"/>
          <p:cNvPicPr/>
          <p:nvPr/>
        </p:nvPicPr>
        <p:blipFill>
          <a:blip r:embed="rId2" cstate="print"/>
          <a:srcRect t="19291"/>
          <a:stretch>
            <a:fillRect/>
          </a:stretch>
        </p:blipFill>
        <p:spPr bwMode="auto">
          <a:xfrm>
            <a:off x="1752600" y="2590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smtClean="0"/>
              <a:t>sex-linked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Males need ONE recessive   </a:t>
            </a:r>
          </a:p>
          <a:p>
            <a:r>
              <a:rPr lang="en-US" sz="2000" dirty="0" smtClean="0"/>
              <a:t>  allele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need TWO recessive </a:t>
            </a:r>
          </a:p>
          <a:p>
            <a:r>
              <a:rPr lang="en-US" sz="2000" dirty="0" smtClean="0"/>
              <a:t>  alleles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can “carry”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more  </a:t>
            </a:r>
          </a:p>
          <a:p>
            <a:r>
              <a:rPr lang="en-US" sz="2000" dirty="0" smtClean="0"/>
              <a:t>   often in males and is    </a:t>
            </a:r>
          </a:p>
          <a:p>
            <a:r>
              <a:rPr lang="en-US" sz="2000" dirty="0" smtClean="0"/>
              <a:t>   inherited from mother to son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://www.mansfield.ohio-state.edu/~sabedon/074ped.gif"/>
          <p:cNvPicPr/>
          <p:nvPr/>
        </p:nvPicPr>
        <p:blipFill>
          <a:blip r:embed="rId2" cstate="print"/>
          <a:srcRect b="30333"/>
          <a:stretch>
            <a:fillRect/>
          </a:stretch>
        </p:blipFill>
        <p:spPr bwMode="auto">
          <a:xfrm>
            <a:off x="1219200" y="2667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include “normal” characteristics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as well as genetic </a:t>
            </a:r>
            <a:r>
              <a:rPr lang="en-US" b="1" dirty="0" smtClean="0"/>
              <a:t>DISORDERS</a:t>
            </a:r>
            <a:endParaRPr lang="en-US" b="1" dirty="0"/>
          </a:p>
        </p:txBody>
      </p:sp>
      <p:pic>
        <p:nvPicPr>
          <p:cNvPr id="15362" name="Picture 2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124200" cy="2149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691554">
            <a:off x="3016993" y="2361827"/>
            <a:ext cx="74280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picture of 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may show </a:t>
            </a:r>
            <a:r>
              <a:rPr lang="en-US" u="sng" dirty="0" smtClean="0"/>
              <a:t>chromosomal disorders / </a:t>
            </a:r>
            <a:r>
              <a:rPr lang="en-US" u="sng" dirty="0" err="1" smtClean="0"/>
              <a:t>aneuploidy</a:t>
            </a:r>
            <a:r>
              <a:rPr lang="en-US" dirty="0" smtClean="0"/>
              <a:t> (an abnormal #)</a:t>
            </a:r>
            <a:endParaRPr lang="en-US" dirty="0"/>
          </a:p>
        </p:txBody>
      </p:sp>
      <p:pic>
        <p:nvPicPr>
          <p:cNvPr id="4" name="Picture 3" descr="http://biochem.co/wp-content/uploads/2010/01/trisomy21female.jpg?w=300">
            <a:hlinkClick r:id="rId2"/>
          </p:cNvPr>
          <p:cNvPicPr/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1828800" y="22098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495800" y="2667000"/>
            <a:ext cx="1295400" cy="1676400"/>
            <a:chOff x="9720" y="2493"/>
            <a:chExt cx="1500" cy="235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9460" name="AutoShape 4"/>
              <p:cNvCxnSpPr>
                <a:cxnSpLocks noChangeShapeType="1"/>
              </p:cNvCxnSpPr>
              <p:nvPr/>
            </p:nvCxnSpPr>
            <p:spPr bwMode="auto"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1" name="AutoShape 5"/>
              <p:cNvCxnSpPr>
                <a:cxnSpLocks noChangeShapeType="1"/>
              </p:cNvCxnSpPr>
              <p:nvPr/>
            </p:nvCxnSpPr>
            <p:spPr bwMode="auto"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2" name="AutoShape 6"/>
              <p:cNvCxnSpPr>
                <a:cxnSpLocks noChangeShapeType="1"/>
              </p:cNvCxnSpPr>
              <p:nvPr/>
            </p:nvCxnSpPr>
            <p:spPr bwMode="auto"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3" name="AutoShape 7"/>
              <p:cNvCxnSpPr>
                <a:cxnSpLocks noChangeShapeType="1"/>
              </p:cNvCxnSpPr>
              <p:nvPr/>
            </p:nvCxnSpPr>
            <p:spPr bwMode="auto"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10260" y="456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9466" name="AutoShape 10"/>
              <p:cNvCxnSpPr>
                <a:cxnSpLocks noChangeShapeType="1"/>
              </p:cNvCxnSpPr>
              <p:nvPr/>
            </p:nvCxnSpPr>
            <p:spPr bwMode="auto"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7" name="AutoShape 11"/>
              <p:cNvCxnSpPr>
                <a:cxnSpLocks noChangeShapeType="1"/>
              </p:cNvCxnSpPr>
              <p:nvPr/>
            </p:nvCxnSpPr>
            <p:spPr bwMode="auto"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11145" y="2491"/>
                <a:ext cx="1" cy="17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9" name="AutoShape 13"/>
            <p:cNvCxnSpPr>
              <a:cxnSpLocks noChangeShapeType="1"/>
            </p:cNvCxnSpPr>
            <p:nvPr/>
          </p:nvCxnSpPr>
          <p:spPr bwMode="auto">
            <a:xfrm>
              <a:off x="10710" y="3420"/>
              <a:ext cx="5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Autosomes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the first 22 pairs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 chromosomes: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848599" cy="1524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 we obtain chromosomes for a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All cells contain a complete copy of the chromosomes</a:t>
            </a:r>
          </a:p>
          <a:p>
            <a:r>
              <a:rPr lang="en-US" sz="2400" dirty="0" smtClean="0"/>
              <a:t>We can obtain cells from a fetus using 2 methods:</a:t>
            </a:r>
            <a:endParaRPr lang="en-US" sz="2400" dirty="0"/>
          </a:p>
        </p:txBody>
      </p:sp>
      <p:sp>
        <p:nvSpPr>
          <p:cNvPr id="41986" name="AutoShape 2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://www.riversideonline.com/source/images/image_popup/pr7_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279913" cy="2828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Amniocentesis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Chorionic </a:t>
            </a:r>
            <a:r>
              <a:rPr lang="en-US" b="1" dirty="0" err="1" smtClean="0"/>
              <a:t>Villi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pic>
        <p:nvPicPr>
          <p:cNvPr id="41996" name="Picture 12" descr="https://www.stjohnprovidence.org/StaywellTesting/img.aspx?16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95650" cy="310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“seen” on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the inheritance of a faulty GENE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GENE:   a section of DNA that codes for a particular protein; PROTEINS DETERMINE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442</Words>
  <Application>Microsoft Office PowerPoint</Application>
  <PresentationFormat>On-screen Show (4:3)</PresentationFormat>
  <Paragraphs>168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Human Genetics</vt:lpstr>
      <vt:lpstr>Studying Human Genetics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Animated_DNA_Twirl</dc:title>
  <dc:creator>Mudd, Sharon L.</dc:creator>
  <dc:description>2010 animated medical dna template from PresentationPro.com</dc:description>
  <cp:lastModifiedBy>shari.mudd</cp:lastModifiedBy>
  <cp:revision>22</cp:revision>
  <dcterms:modified xsi:type="dcterms:W3CDTF">2014-04-10T14:36:22Z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