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5" r:id="rId7"/>
    <p:sldId id="262" r:id="rId8"/>
    <p:sldId id="268" r:id="rId9"/>
    <p:sldId id="260" r:id="rId10"/>
    <p:sldId id="269" r:id="rId11"/>
    <p:sldId id="270" r:id="rId12"/>
    <p:sldId id="263" r:id="rId13"/>
    <p:sldId id="266" r:id="rId14"/>
    <p:sldId id="264" r:id="rId15"/>
    <p:sldId id="271" r:id="rId16"/>
    <p:sldId id="275" r:id="rId17"/>
    <p:sldId id="274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58" y="-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9D1F-C1F2-4D9B-8C88-9E194E814337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24BC-E3C3-4C0A-81F2-513AC2B364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9D1F-C1F2-4D9B-8C88-9E194E814337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24BC-E3C3-4C0A-81F2-513AC2B36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9D1F-C1F2-4D9B-8C88-9E194E814337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24BC-E3C3-4C0A-81F2-513AC2B36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83EA7DC-B6AB-4A88-B11D-BC3D3EBAE4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9D1F-C1F2-4D9B-8C88-9E194E814337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24BC-E3C3-4C0A-81F2-513AC2B36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9D1F-C1F2-4D9B-8C88-9E194E814337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24BC-E3C3-4C0A-81F2-513AC2B364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9D1F-C1F2-4D9B-8C88-9E194E814337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24BC-E3C3-4C0A-81F2-513AC2B36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9D1F-C1F2-4D9B-8C88-9E194E814337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24BC-E3C3-4C0A-81F2-513AC2B36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9D1F-C1F2-4D9B-8C88-9E194E814337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24BC-E3C3-4C0A-81F2-513AC2B36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9D1F-C1F2-4D9B-8C88-9E194E814337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24BC-E3C3-4C0A-81F2-513AC2B36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9D1F-C1F2-4D9B-8C88-9E194E814337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24BC-E3C3-4C0A-81F2-513AC2B364D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96F9D1F-C1F2-4D9B-8C88-9E194E814337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3B324BC-E3C3-4C0A-81F2-513AC2B364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96F9D1F-C1F2-4D9B-8C88-9E194E814337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3B324BC-E3C3-4C0A-81F2-513AC2B364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thinkquest.org/11353/acidrain.htm" TargetMode="External"/><Relationship Id="rId2" Type="http://schemas.openxmlformats.org/officeDocument/2006/relationships/hyperlink" Target="http://library.thinkquest.org/11353/fossilfuel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ysicalgeography.net/physgeoglos/a.html#ammoniu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Nitrogen Cycle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12/12/2009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Denitrification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76800" y="1905000"/>
            <a:ext cx="3810000" cy="4623816"/>
          </a:xfrm>
        </p:spPr>
        <p:txBody>
          <a:bodyPr>
            <a:normAutofit/>
          </a:bodyPr>
          <a:lstStyle/>
          <a:p>
            <a:pPr marL="914400" lvl="1" indent="-457200">
              <a:lnSpc>
                <a:spcPct val="80000"/>
              </a:lnSpc>
            </a:pPr>
            <a:endParaRPr lang="en-US" sz="1600" dirty="0" smtClean="0"/>
          </a:p>
          <a:p>
            <a:r>
              <a:rPr lang="en-US" b="1" dirty="0" err="1" smtClean="0">
                <a:solidFill>
                  <a:srgbClr val="FF0000"/>
                </a:solidFill>
              </a:rPr>
              <a:t>Denitrification</a:t>
            </a:r>
            <a:r>
              <a:rPr lang="en-US" dirty="0" smtClean="0"/>
              <a:t> is when bacteria recycle nitrogen back to the atmosphere. </a:t>
            </a:r>
          </a:p>
          <a:p>
            <a:r>
              <a:rPr lang="en-US" dirty="0" smtClean="0"/>
              <a:t>Ammonia in the soil is </a:t>
            </a:r>
            <a:r>
              <a:rPr lang="en-US" b="1" dirty="0" smtClean="0">
                <a:solidFill>
                  <a:srgbClr val="FF0000"/>
                </a:solidFill>
              </a:rPr>
              <a:t>converted back into nitrogen gas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396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3505200" y="3429000"/>
            <a:ext cx="1447800" cy="1219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Assimilation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623816"/>
          </a:xfrm>
        </p:spPr>
        <p:txBody>
          <a:bodyPr>
            <a:normAutofit/>
          </a:bodyPr>
          <a:lstStyle/>
          <a:p>
            <a:pPr marL="914400" lvl="1" indent="-457200">
              <a:lnSpc>
                <a:spcPct val="80000"/>
              </a:lnSpc>
            </a:pPr>
            <a:endParaRPr lang="en-US" sz="1600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Assimilation </a:t>
            </a:r>
            <a:r>
              <a:rPr lang="en-US" dirty="0" smtClean="0"/>
              <a:t>is when plants take in ammonia or nitrate.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396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2514600" y="2819400"/>
            <a:ext cx="1447800" cy="1219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Nitrogen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1752600"/>
            <a:ext cx="3733800" cy="4625609"/>
          </a:xfrm>
        </p:spPr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</a:pPr>
            <a:r>
              <a:rPr lang="en-US" dirty="0" smtClean="0"/>
              <a:t>Animals get nitrogen by </a:t>
            </a:r>
            <a:r>
              <a:rPr lang="en-US" u="sng" dirty="0" smtClean="0"/>
              <a:t>eating</a:t>
            </a:r>
            <a:r>
              <a:rPr lang="en-US" dirty="0" smtClean="0"/>
              <a:t> plants.</a:t>
            </a:r>
          </a:p>
          <a:p>
            <a:pPr marL="533400" indent="-533400">
              <a:lnSpc>
                <a:spcPct val="80000"/>
              </a:lnSpc>
            </a:pPr>
            <a:r>
              <a:rPr lang="en-US" dirty="0" smtClean="0"/>
              <a:t>All nitrogen obtained by animals can be traced back to the eating of plants at some stage of the food chain.</a:t>
            </a:r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28800"/>
            <a:ext cx="396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1219200" y="2667000"/>
            <a:ext cx="1447800" cy="1219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Ammonification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828800"/>
            <a:ext cx="3581400" cy="4724400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dirty="0" smtClean="0"/>
              <a:t>When plants and animals die, their bodies </a:t>
            </a:r>
            <a:r>
              <a:rPr lang="en-US" b="1" dirty="0" smtClean="0">
                <a:solidFill>
                  <a:srgbClr val="FF0000"/>
                </a:solidFill>
              </a:rPr>
              <a:t>decompose </a:t>
            </a:r>
            <a:r>
              <a:rPr lang="en-US" dirty="0" smtClean="0"/>
              <a:t>and release ammonia back into the </a:t>
            </a:r>
            <a:r>
              <a:rPr lang="en-US" u="sng" dirty="0" smtClean="0"/>
              <a:t>soil</a:t>
            </a:r>
            <a:r>
              <a:rPr lang="en-US" dirty="0" smtClean="0"/>
              <a:t> for plants to use. </a:t>
            </a:r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28800"/>
            <a:ext cx="396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1600200" y="4267200"/>
            <a:ext cx="1447800" cy="1219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Burning </a:t>
            </a:r>
            <a:r>
              <a:rPr lang="en-US" dirty="0" smtClean="0">
                <a:hlinkClick r:id="rId2" action="ppaction://hlinkfile"/>
              </a:rPr>
              <a:t>fossil fuels</a:t>
            </a:r>
            <a:r>
              <a:rPr lang="en-US" dirty="0" smtClean="0"/>
              <a:t> and wood contributes to a large amount of nitric oxide in the atmosphere.  </a:t>
            </a:r>
          </a:p>
          <a:p>
            <a:r>
              <a:rPr lang="en-US" dirty="0" smtClean="0"/>
              <a:t>Nitric oxide can combine with oxygen gas to for nitrogen dioxide, which reacts with water vapor to form a strong acid (nitric acid).  This can precipitate out of the atmosphere in the form of the deadly </a:t>
            </a:r>
            <a:r>
              <a:rPr lang="en-US" dirty="0" smtClean="0">
                <a:hlinkClick r:id="rId3" action="ppaction://hlinkfile"/>
              </a:rPr>
              <a:t>acid rain</a:t>
            </a:r>
            <a:r>
              <a:rPr lang="en-US" dirty="0" smtClean="0"/>
              <a:t>.  The acid can damage trees and kill fish. 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Define acid rain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Explain the pH difference between acid rain and pure water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Describe the major cause of acid rain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Why is acid rain of particular interest?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 are the main chemicals in air pollution that create acid rain?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None/>
            </a:pPr>
            <a:r>
              <a:rPr lang="en-US" dirty="0" smtClean="0"/>
              <a:t>6. How long does the chemical reactions take that change air pollution to acid rain?</a:t>
            </a:r>
          </a:p>
          <a:p>
            <a:pPr marL="633222" indent="-514350">
              <a:buNone/>
            </a:pPr>
            <a:r>
              <a:rPr lang="en-US" dirty="0" smtClean="0"/>
              <a:t>7. What did the US government do at first to reduce the pollution from smokestacks?</a:t>
            </a:r>
          </a:p>
          <a:p>
            <a:pPr marL="633222" indent="-514350">
              <a:buNone/>
            </a:pPr>
            <a:r>
              <a:rPr lang="en-US" dirty="0" smtClean="0"/>
              <a:t>8. How successful was this government action?</a:t>
            </a:r>
          </a:p>
          <a:p>
            <a:pPr marL="633222" indent="-514350">
              <a:buNone/>
            </a:pPr>
            <a:r>
              <a:rPr lang="en-US" dirty="0" smtClean="0"/>
              <a:t>9. Which region of the Continental US. Is most affected by acid rain?</a:t>
            </a:r>
          </a:p>
          <a:p>
            <a:pPr marL="633222" indent="-514350">
              <a:buNone/>
            </a:pPr>
            <a:r>
              <a:rPr lang="en-US" dirty="0" smtClean="0"/>
              <a:t>10. Which region is the least affected by acid rain?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u="sng" dirty="0" smtClean="0"/>
              <a:t>Word Bank</a:t>
            </a:r>
            <a:r>
              <a:rPr lang="en-US" dirty="0" smtClean="0"/>
              <a:t>: oceans, Proteins, organisms, Amino Acids, bacteria, soil, fertilizer,</a:t>
            </a:r>
            <a:r>
              <a:rPr lang="en-US" cap="small" dirty="0" smtClean="0"/>
              <a:t> </a:t>
            </a:r>
            <a:r>
              <a:rPr lang="en-US" dirty="0" smtClean="0"/>
              <a:t>tissues, nitrogen, atmosphere.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All organisms need </a:t>
            </a:r>
            <a:r>
              <a:rPr lang="en-US" cap="small" dirty="0" smtClean="0"/>
              <a:t>Nitrogen</a:t>
            </a:r>
            <a:r>
              <a:rPr lang="en-US" dirty="0" smtClean="0"/>
              <a:t> to make 1) _ _ _ _ _   _ _ _ _ _, the building blocks of 2) _ _ _ _ _ _ _ _.</a:t>
            </a:r>
            <a:endParaRPr lang="en-US" b="1" dirty="0" smtClean="0"/>
          </a:p>
          <a:p>
            <a:pPr lvl="0"/>
            <a:r>
              <a:rPr lang="en-US" u="heavy" cap="small" dirty="0" smtClean="0"/>
              <a:t>Nitrogen is found</a:t>
            </a:r>
            <a:r>
              <a:rPr lang="en-US" dirty="0" smtClean="0"/>
              <a:t>:</a:t>
            </a:r>
            <a:endParaRPr lang="en-US" b="1" dirty="0" smtClean="0"/>
          </a:p>
          <a:p>
            <a:pPr lvl="1"/>
            <a:r>
              <a:rPr lang="en-US" dirty="0" smtClean="0"/>
              <a:t>In the 3) _ _ _ _ _ _ _ _ _ _ as N</a:t>
            </a:r>
            <a:r>
              <a:rPr lang="en-US" baseline="-25000" dirty="0" smtClean="0"/>
              <a:t>2</a:t>
            </a:r>
            <a:r>
              <a:rPr lang="en-US" dirty="0" smtClean="0"/>
              <a:t> gas - the main reservoir;</a:t>
            </a:r>
            <a:endParaRPr lang="en-US" b="1" dirty="0" smtClean="0"/>
          </a:p>
          <a:p>
            <a:pPr lvl="1"/>
            <a:r>
              <a:rPr lang="en-US" dirty="0" smtClean="0"/>
              <a:t>In 4) _ _ _ _ - as </a:t>
            </a:r>
            <a:r>
              <a:rPr lang="en-US" cap="small" dirty="0" smtClean="0"/>
              <a:t>nitrate ions</a:t>
            </a:r>
            <a:r>
              <a:rPr lang="en-US" dirty="0" smtClean="0"/>
              <a:t> (NO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), </a:t>
            </a:r>
            <a:r>
              <a:rPr lang="en-US" cap="small" dirty="0" smtClean="0"/>
              <a:t>nitrite ions</a:t>
            </a:r>
            <a:r>
              <a:rPr lang="en-US" dirty="0" smtClean="0"/>
              <a:t> (NO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-</a:t>
            </a:r>
            <a:r>
              <a:rPr lang="en-US" dirty="0" smtClean="0"/>
              <a:t>) and </a:t>
            </a:r>
            <a:r>
              <a:rPr lang="en-US" cap="small" dirty="0" smtClean="0"/>
              <a:t>ammonia</a:t>
            </a:r>
            <a:r>
              <a:rPr lang="en-US" dirty="0" smtClean="0"/>
              <a:t> (NH</a:t>
            </a:r>
            <a:r>
              <a:rPr lang="en-US" baseline="-25000" dirty="0" smtClean="0"/>
              <a:t>3</a:t>
            </a:r>
            <a:r>
              <a:rPr lang="en-US" dirty="0" smtClean="0"/>
              <a:t>);</a:t>
            </a:r>
            <a:endParaRPr lang="en-US" b="1" dirty="0" smtClean="0"/>
          </a:p>
          <a:p>
            <a:pPr lvl="1"/>
            <a:r>
              <a:rPr lang="en-US" dirty="0" smtClean="0"/>
              <a:t>The 5) _ _ _ _ _ _ _ of living things as 6) _ _ _ _ _ _ _ _; </a:t>
            </a:r>
            <a:endParaRPr lang="en-US" b="1" dirty="0" smtClean="0"/>
          </a:p>
          <a:p>
            <a:pPr lvl="1"/>
            <a:r>
              <a:rPr lang="en-US" dirty="0" smtClean="0"/>
              <a:t>And also in the 7) _ _ _ _ _ _ and other large bodies of water in various forms.</a:t>
            </a:r>
            <a:endParaRPr lang="en-US" b="1" dirty="0" smtClean="0"/>
          </a:p>
          <a:p>
            <a:pPr lvl="0"/>
            <a:r>
              <a:rPr lang="en-US" u="dottedHeavy" cap="small" dirty="0" smtClean="0"/>
              <a:t>Human activity</a:t>
            </a:r>
            <a:r>
              <a:rPr lang="en-US" dirty="0" smtClean="0"/>
              <a:t> adds 8) _ _ _ _ _ _ _ _ to the biosphere in the form of nitrate – a major component of 9) _ _ _ _ _ _ _ _ _ _.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4572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Oceans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251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Amino Acids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4191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Organisms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2819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Proteins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3429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tmosphere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00" y="4267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tissues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5029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Nitrogen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0" y="5334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fertilizer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3733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Ions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10" grpId="0" build="p"/>
      <p:bldP spid="11" grpId="0" build="p"/>
      <p:bldP spid="1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114800" cy="4625609"/>
          </a:xfrm>
        </p:spPr>
        <p:txBody>
          <a:bodyPr>
            <a:normAutofit fontScale="92500" lnSpcReduction="20000"/>
          </a:bodyPr>
          <a:lstStyle/>
          <a:p>
            <a:pPr marL="633222" lvl="0" indent="-514350">
              <a:buFont typeface="+mj-lt"/>
              <a:buAutoNum type="arabicPeriod"/>
            </a:pPr>
            <a:r>
              <a:rPr lang="en-US" dirty="0" smtClean="0"/>
              <a:t>Where are the sources of nitrogen gas? 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dirty="0" smtClean="0"/>
              <a:t>What organisms are responsible for converting the ammonium into nitrite and nitrate?  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dirty="0" smtClean="0"/>
              <a:t>What processes are at work below ground in the nitrogen cycle?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676400"/>
            <a:ext cx="43751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038600" cy="4625609"/>
          </a:xfrm>
        </p:spPr>
        <p:txBody>
          <a:bodyPr>
            <a:normAutofit fontScale="92500" lnSpcReduction="20000"/>
          </a:bodyPr>
          <a:lstStyle/>
          <a:p>
            <a:pPr marL="633222" lvl="0" indent="-514350">
              <a:buNone/>
            </a:pPr>
            <a:r>
              <a:rPr lang="en-US" dirty="0" smtClean="0"/>
              <a:t>4. Where is nitrification occurring? </a:t>
            </a:r>
          </a:p>
          <a:p>
            <a:pPr marL="633222" lvl="0" indent="-514350">
              <a:buNone/>
            </a:pPr>
            <a:r>
              <a:rPr lang="en-US" dirty="0" smtClean="0"/>
              <a:t>5. Where is </a:t>
            </a:r>
            <a:r>
              <a:rPr lang="en-US" dirty="0" err="1" smtClean="0"/>
              <a:t>denitrification</a:t>
            </a:r>
            <a:r>
              <a:rPr lang="en-US" dirty="0" smtClean="0"/>
              <a:t> occurring? </a:t>
            </a:r>
          </a:p>
          <a:p>
            <a:pPr marL="633222" lvl="0" indent="-514350">
              <a:buNone/>
            </a:pPr>
            <a:r>
              <a:rPr lang="en-US" dirty="0" smtClean="0"/>
              <a:t>6. Where is assimilation occurring? </a:t>
            </a:r>
          </a:p>
          <a:p>
            <a:pPr marL="633222" lvl="0" indent="-514350">
              <a:buNone/>
            </a:pPr>
            <a:r>
              <a:rPr lang="en-US" dirty="0" smtClean="0"/>
              <a:t>7. Where is decomposition occurring in this picture?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676400"/>
            <a:ext cx="43751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r>
              <a:rPr lang="en-US" dirty="0" smtClean="0"/>
              <a:t>Is gasoline made out of dead animals?</a:t>
            </a:r>
          </a:p>
          <a:p>
            <a:r>
              <a:rPr lang="en-US" dirty="0" smtClean="0"/>
              <a:t>Is the CO2 that you breathe made from skin cells?</a:t>
            </a:r>
          </a:p>
          <a:p>
            <a:r>
              <a:rPr lang="en-US" dirty="0" smtClean="0"/>
              <a:t>Is air (O2 + CO2 +N2) made of matter?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Remember to turn in your Catalyst at the end of the </a:t>
            </a:r>
            <a:r>
              <a:rPr lang="en-US" b="1" smtClean="0">
                <a:solidFill>
                  <a:srgbClr val="FF0000"/>
                </a:solidFill>
              </a:rPr>
              <a:t>day today!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explain the flow of matter (water, carbon and nitrogen cycles)</a:t>
            </a:r>
          </a:p>
          <a:p>
            <a:r>
              <a:rPr lang="en-US" dirty="0" smtClean="0"/>
              <a:t>Agenda</a:t>
            </a:r>
          </a:p>
          <a:p>
            <a:pPr lvl="1"/>
            <a:r>
              <a:rPr lang="en-US" dirty="0" smtClean="0"/>
              <a:t>Catalyst</a:t>
            </a:r>
          </a:p>
          <a:p>
            <a:pPr lvl="1"/>
            <a:r>
              <a:rPr lang="en-US" dirty="0" smtClean="0"/>
              <a:t>What is the Nitrogen Cycle?</a:t>
            </a:r>
          </a:p>
          <a:p>
            <a:pPr lvl="1"/>
            <a:r>
              <a:rPr lang="en-US" dirty="0" smtClean="0"/>
              <a:t>Acid rain</a:t>
            </a:r>
          </a:p>
          <a:p>
            <a:pPr lvl="1"/>
            <a:r>
              <a:rPr lang="en-US" dirty="0" smtClean="0"/>
              <a:t>Independent Practice</a:t>
            </a:r>
          </a:p>
          <a:p>
            <a:pPr lvl="1"/>
            <a:r>
              <a:rPr lang="en-US" dirty="0" smtClean="0"/>
              <a:t>Exit Slip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Nitrogen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752600"/>
            <a:ext cx="3429000" cy="4625609"/>
          </a:xfrm>
        </p:spPr>
        <p:txBody>
          <a:bodyPr/>
          <a:lstStyle/>
          <a:p>
            <a:r>
              <a:rPr lang="en-US" dirty="0" smtClean="0"/>
              <a:t>The nitrogen cycle shows how </a:t>
            </a:r>
            <a:r>
              <a:rPr lang="en-US" b="1" dirty="0" smtClean="0">
                <a:solidFill>
                  <a:srgbClr val="FF0000"/>
                </a:solidFill>
              </a:rPr>
              <a:t>nitrogen</a:t>
            </a:r>
            <a:r>
              <a:rPr lang="en-US" dirty="0" smtClean="0"/>
              <a:t> is recycled throughout the environment.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467053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the nitrogen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1828800"/>
            <a:ext cx="3810000" cy="4625609"/>
          </a:xfrm>
        </p:spPr>
        <p:txBody>
          <a:bodyPr/>
          <a:lstStyle/>
          <a:p>
            <a:r>
              <a:rPr lang="en-US" dirty="0" smtClean="0"/>
              <a:t>Nitrogen is important because it makes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amino acids and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nucleic acids.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514600"/>
            <a:ext cx="411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657600"/>
            <a:ext cx="1981200" cy="2741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14400" y="16764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protein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4800600"/>
            <a:ext cx="2362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/>
              <a:t>DNA</a:t>
            </a:r>
            <a:endParaRPr lang="en-US" sz="5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nitrogen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828800"/>
            <a:ext cx="4114800" cy="4625609"/>
          </a:xfrm>
        </p:spPr>
        <p:txBody>
          <a:bodyPr/>
          <a:lstStyle/>
          <a:p>
            <a:r>
              <a:rPr lang="en-US" dirty="0" smtClean="0"/>
              <a:t>There is also a lot of nitrogen gas (N2) in the air but plants and animals </a:t>
            </a:r>
            <a:r>
              <a:rPr lang="en-US" b="1" dirty="0" smtClean="0">
                <a:solidFill>
                  <a:srgbClr val="FF0000"/>
                </a:solidFill>
              </a:rPr>
              <a:t>can’t use it!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sz="3200" b="1" dirty="0" smtClean="0">
                <a:solidFill>
                  <a:srgbClr val="FF0000"/>
                </a:solidFill>
              </a:rPr>
              <a:t>80% </a:t>
            </a:r>
            <a:r>
              <a:rPr lang="en-US" sz="3200" dirty="0" smtClean="0"/>
              <a:t>of the Earth’s atmosphere is nitrogen gas (N2)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43200"/>
            <a:ext cx="3962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Nitrogen Cycle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48200" y="1752600"/>
            <a:ext cx="4114800" cy="4625609"/>
          </a:xfrm>
        </p:spPr>
        <p:txBody>
          <a:bodyPr/>
          <a:lstStyle/>
          <a:p>
            <a:r>
              <a:rPr lang="en-US" dirty="0" smtClean="0"/>
              <a:t>Nitrogen gas (N2) must be broken down by </a:t>
            </a:r>
            <a:r>
              <a:rPr lang="en-US" b="1" dirty="0" smtClean="0">
                <a:solidFill>
                  <a:srgbClr val="FF0000"/>
                </a:solidFill>
              </a:rPr>
              <a:t>lightning, fire, or bacteria </a:t>
            </a:r>
            <a:r>
              <a:rPr lang="en-US" dirty="0" smtClean="0"/>
              <a:t>before plants &amp; animals can use it.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8194" name="Picture 2" descr="http://www.windsun.com/pictures/Lightnin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4191000" cy="4772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Nitrogen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four forms of Nitrogen.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Nitrogen gas (N2)</a:t>
            </a:r>
            <a:endParaRPr lang="en-US" b="1" dirty="0" smtClean="0">
              <a:solidFill>
                <a:srgbClr val="FF0000"/>
              </a:solidFill>
              <a:hlinkClick r:id="rId2" action="ppaction://hlinkfile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Nitrite (NO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baseline="30000" dirty="0" smtClean="0">
                <a:solidFill>
                  <a:srgbClr val="FF0000"/>
                </a:solidFill>
              </a:rPr>
              <a:t>-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endParaRPr lang="en-US" b="1" dirty="0" smtClean="0">
              <a:solidFill>
                <a:srgbClr val="FF0000"/>
              </a:solidFill>
              <a:hlinkClick r:id="rId2" action="ppaction://hlinkfile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Nitrate (NO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r>
              <a:rPr lang="en-US" b="1" baseline="30000" dirty="0" smtClean="0">
                <a:solidFill>
                  <a:srgbClr val="FF0000"/>
                </a:solidFill>
              </a:rPr>
              <a:t>-</a:t>
            </a:r>
            <a:r>
              <a:rPr lang="en-US" b="1" dirty="0" smtClean="0">
                <a:solidFill>
                  <a:srgbClr val="FF0000"/>
                </a:solidFill>
              </a:rPr>
              <a:t> 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Ammonium ion (NH</a:t>
            </a:r>
            <a:r>
              <a:rPr lang="en-US" b="1" baseline="-25000" dirty="0" smtClean="0">
                <a:solidFill>
                  <a:srgbClr val="FF0000"/>
                </a:solidFill>
              </a:rPr>
              <a:t>4</a:t>
            </a:r>
            <a:r>
              <a:rPr lang="en-US" b="1" baseline="30000" dirty="0" smtClean="0">
                <a:solidFill>
                  <a:srgbClr val="FF0000"/>
                </a:solidFill>
              </a:rPr>
              <a:t>+ 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</a:p>
          <a:p>
            <a:r>
              <a:rPr lang="en-US" dirty="0" smtClean="0"/>
              <a:t>Plants and animals can only take in </a:t>
            </a:r>
            <a:r>
              <a:rPr lang="en-US" b="1" dirty="0" smtClean="0">
                <a:solidFill>
                  <a:srgbClr val="FF0000"/>
                </a:solidFill>
              </a:rPr>
              <a:t>nitrate and ammonia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Nitrification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76800" y="1752600"/>
            <a:ext cx="3810000" cy="4623816"/>
          </a:xfrm>
        </p:spPr>
        <p:txBody>
          <a:bodyPr>
            <a:normAutofit fontScale="92500" lnSpcReduction="10000"/>
          </a:bodyPr>
          <a:lstStyle/>
          <a:p>
            <a:pPr marL="914400" lvl="1" indent="-457200">
              <a:lnSpc>
                <a:spcPct val="80000"/>
              </a:lnSpc>
            </a:pPr>
            <a:endParaRPr lang="en-US" sz="1600" dirty="0" smtClean="0"/>
          </a:p>
          <a:p>
            <a:pPr marL="533400" indent="-533400">
              <a:lnSpc>
                <a:spcPct val="80000"/>
              </a:lnSpc>
            </a:pPr>
            <a:r>
              <a:rPr lang="en-US" sz="3200" dirty="0" smtClean="0"/>
              <a:t>To use the nitrogen, </a:t>
            </a:r>
            <a:r>
              <a:rPr lang="en-US" sz="3200" b="1" dirty="0" smtClean="0">
                <a:solidFill>
                  <a:srgbClr val="FF0000"/>
                </a:solidFill>
              </a:rPr>
              <a:t>bacteria</a:t>
            </a:r>
            <a:r>
              <a:rPr lang="en-US" sz="3200" dirty="0" smtClean="0"/>
              <a:t> “fix” nitrogen from the air for the plants = called </a:t>
            </a:r>
            <a:r>
              <a:rPr lang="en-US" sz="3200" b="1" dirty="0" smtClean="0">
                <a:solidFill>
                  <a:srgbClr val="FF0000"/>
                </a:solidFill>
              </a:rPr>
              <a:t>nitrogen fixation</a:t>
            </a:r>
          </a:p>
          <a:p>
            <a:pPr marL="533400" indent="-533400">
              <a:lnSpc>
                <a:spcPct val="80000"/>
              </a:lnSpc>
            </a:pPr>
            <a:r>
              <a:rPr lang="en-US" sz="3200" dirty="0" smtClean="0"/>
              <a:t>Bacteria, that live on the </a:t>
            </a:r>
            <a:r>
              <a:rPr lang="en-US" sz="3200" b="1" dirty="0" smtClean="0">
                <a:solidFill>
                  <a:srgbClr val="FF0000"/>
                </a:solidFill>
              </a:rPr>
              <a:t>roots</a:t>
            </a:r>
            <a:r>
              <a:rPr lang="en-US" sz="3200" dirty="0" smtClean="0"/>
              <a:t> of some plants, change nitrogen into </a:t>
            </a:r>
            <a:r>
              <a:rPr lang="en-US" sz="3200" b="1" dirty="0" smtClean="0">
                <a:solidFill>
                  <a:srgbClr val="FF0000"/>
                </a:solidFill>
              </a:rPr>
              <a:t>ammonia</a:t>
            </a:r>
            <a:r>
              <a:rPr lang="en-US" sz="3200" dirty="0" smtClean="0"/>
              <a:t>, a form of nitrogen plants can use.</a:t>
            </a:r>
          </a:p>
          <a:p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396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0" y="5486400"/>
            <a:ext cx="1447800" cy="1219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1096</TotalTime>
  <Words>759</Words>
  <Application>Microsoft Office PowerPoint</Application>
  <PresentationFormat>On-screen Show (4:3)</PresentationFormat>
  <Paragraphs>95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Module</vt:lpstr>
      <vt:lpstr>The Nitrogen Cycle</vt:lpstr>
      <vt:lpstr>Catalyst</vt:lpstr>
      <vt:lpstr>Learning Target</vt:lpstr>
      <vt:lpstr>The Nitrogen Cycle</vt:lpstr>
      <vt:lpstr>Why is the nitrogen important?</vt:lpstr>
      <vt:lpstr>Why is nitrogen important?</vt:lpstr>
      <vt:lpstr>The Nitrogen Cycle</vt:lpstr>
      <vt:lpstr>The Nitrogen Cycle</vt:lpstr>
      <vt:lpstr>Nitrification</vt:lpstr>
      <vt:lpstr>Denitrification</vt:lpstr>
      <vt:lpstr>Assimilation</vt:lpstr>
      <vt:lpstr>The Nitrogen Cycle</vt:lpstr>
      <vt:lpstr>Ammonification</vt:lpstr>
      <vt:lpstr>Human Impact</vt:lpstr>
      <vt:lpstr>Acid Rain</vt:lpstr>
      <vt:lpstr>Acid Rain</vt:lpstr>
      <vt:lpstr>Independent Practice</vt:lpstr>
      <vt:lpstr>Independent Practice</vt:lpstr>
      <vt:lpstr>Independent Practice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Nitrogen Cycle</dc:title>
  <dc:creator>Lenovo User</dc:creator>
  <cp:lastModifiedBy>Jason</cp:lastModifiedBy>
  <cp:revision>6</cp:revision>
  <dcterms:created xsi:type="dcterms:W3CDTF">2009-12-10T20:18:48Z</dcterms:created>
  <dcterms:modified xsi:type="dcterms:W3CDTF">2014-05-19T03:54:22Z</dcterms:modified>
</cp:coreProperties>
</file>